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5"/>
  </p:notesMasterIdLst>
  <p:sldIdLst>
    <p:sldId id="312" r:id="rId2"/>
    <p:sldId id="327" r:id="rId3"/>
    <p:sldId id="328" r:id="rId4"/>
    <p:sldId id="329" r:id="rId5"/>
    <p:sldId id="336" r:id="rId6"/>
    <p:sldId id="316" r:id="rId7"/>
    <p:sldId id="330" r:id="rId8"/>
    <p:sldId id="314" r:id="rId9"/>
    <p:sldId id="321" r:id="rId10"/>
    <p:sldId id="334" r:id="rId11"/>
    <p:sldId id="320" r:id="rId12"/>
    <p:sldId id="333" r:id="rId13"/>
    <p:sldId id="319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Nunito" pitchFamily="2" charset="0"/>
      <p:regular r:id="rId22"/>
      <p:bold r:id="rId23"/>
      <p:italic r:id="rId24"/>
      <p:boldItalic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960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00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9" pos="2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F699"/>
    <a:srgbClr val="EE4F4E"/>
    <a:srgbClr val="1B365D"/>
    <a:srgbClr val="FCD84A"/>
    <a:srgbClr val="FFFEEC"/>
    <a:srgbClr val="F4983E"/>
    <a:srgbClr val="F4F8FB"/>
    <a:srgbClr val="E4439E"/>
    <a:srgbClr val="244A7F"/>
    <a:srgbClr val="F6F4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3"/>
    <p:restoredTop sz="94807"/>
  </p:normalViewPr>
  <p:slideViewPr>
    <p:cSldViewPr snapToGrid="0" snapToObjects="1" showGuides="1">
      <p:cViewPr>
        <p:scale>
          <a:sx n="119" d="100"/>
          <a:sy n="119" d="100"/>
        </p:scale>
        <p:origin x="328" y="296"/>
      </p:cViewPr>
      <p:guideLst>
        <p:guide orient="horz" pos="618"/>
        <p:guide pos="3840"/>
        <p:guide pos="960"/>
        <p:guide pos="7355"/>
        <p:guide orient="horz" pos="300"/>
        <p:guide orient="horz" pos="4088"/>
        <p:guide pos="2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96E2A-83EC-4441-8E98-FFCCCD95905C}" type="datetimeFigureOut">
              <a:rPr lang="ru-RU" smtClean="0"/>
              <a:t>17.10.2024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BE9D8-2F4F-6641-BDC3-111758E96B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011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BE9D8-2F4F-6641-BDC3-111758E96BC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254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BE9D8-2F4F-6641-BDC3-111758E96BC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0196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BE9D8-2F4F-6641-BDC3-111758E96BC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197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BE9D8-2F4F-6641-BDC3-111758E96BC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64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BE9D8-2F4F-6641-BDC3-111758E96BC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5107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f5a0565145cddb89c39828a41ea72bdb-Photoroom.png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BE9D8-2F4F-6641-BDC3-111758E96BC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833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BE9D8-2F4F-6641-BDC3-111758E96BC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7532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BE9D8-2F4F-6641-BDC3-111758E96BC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1586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78BC88-65C6-414B-A3F6-BF73394CB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54A929D-E6A7-6447-83CA-97F4663EB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1FAEC-FCAA-1848-AE36-A5B562FF7B9D}" type="datetimeFigureOut">
              <a:rPr lang="ru-RU" smtClean="0"/>
              <a:t>17.10.2024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8B89A4D-3792-9E4D-8D89-CF79A5495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BA5C6DD-E0A4-FF43-BD60-3CCC2A9F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4C7C1-D694-BE4E-9EE5-7F501C4D8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9639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237454-9026-CE42-A184-4FD004936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616EF0-117C-D542-B853-713FE5A26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6F7C6E-6EC9-F245-93E5-F006A55A2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1FAEC-FCAA-1848-AE36-A5B562FF7B9D}" type="datetimeFigureOut">
              <a:rPr lang="ru-RU" smtClean="0"/>
              <a:t>17.10.2024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C2E651-34E1-1940-AC2F-77A4E838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75E478-1B00-2748-9925-48805DA8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4C7C1-D694-BE4E-9EE5-7F501C4D8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3744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FE31DA-C1BB-0148-BB46-09E5B1A58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Заголовок на 36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CA13CB-F86D-6C45-80D3-9F2CF5550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2149F4-5946-DA46-A6A2-8A2969A52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1FAEC-FCAA-1848-AE36-A5B562FF7B9D}" type="datetimeFigureOut">
              <a:rPr lang="ru-RU" smtClean="0"/>
              <a:t>17.10.2024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DE55E5-0BFC-1648-B44E-F65101BEA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0F0D73-7A53-7843-9932-CF2E8E62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4C7C1-D694-BE4E-9EE5-7F501C4D8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62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EFEA1-259D-8E44-80D7-27DAC27FE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9ECDB5-E3ED-A74C-849D-7426751EF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E2C4DB-994B-8041-BDF6-4E613BAC4E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1FAEC-FCAA-1848-AE36-A5B562FF7B9D}" type="datetimeFigureOut">
              <a:rPr lang="ru-RU" smtClean="0"/>
              <a:t>17.10.2024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B7D346-DD19-BB48-B8FF-242996A0D0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A30A20-7F5B-9B4E-8F1D-427179FB6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4C7C1-D694-BE4E-9EE5-7F501C4D87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1066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21.png"/><Relationship Id="rId4" Type="http://schemas.openxmlformats.org/officeDocument/2006/relationships/image" Target="../media/image7.svg"/><Relationship Id="rId9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3.sv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11" Type="http://schemas.openxmlformats.org/officeDocument/2006/relationships/image" Target="../media/image17.svg"/><Relationship Id="rId5" Type="http://schemas.openxmlformats.org/officeDocument/2006/relationships/image" Target="../media/image7.svg"/><Relationship Id="rId10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19.png"/><Relationship Id="rId4" Type="http://schemas.openxmlformats.org/officeDocument/2006/relationships/image" Target="../media/image7.sv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34D84EE-0479-B541-89A9-AC38339EB1A4}"/>
              </a:ext>
            </a:extLst>
          </p:cNvPr>
          <p:cNvSpPr/>
          <p:nvPr/>
        </p:nvSpPr>
        <p:spPr>
          <a:xfrm>
            <a:off x="8388626" y="-240594"/>
            <a:ext cx="3803374" cy="3803374"/>
          </a:xfrm>
          <a:prstGeom prst="rect">
            <a:avLst/>
          </a:prstGeom>
          <a:solidFill>
            <a:srgbClr val="A3F6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210A21F-ED3B-4E48-87AF-1ACA927D033A}"/>
              </a:ext>
            </a:extLst>
          </p:cNvPr>
          <p:cNvGrpSpPr/>
          <p:nvPr/>
        </p:nvGrpSpPr>
        <p:grpSpPr>
          <a:xfrm>
            <a:off x="0" y="1147363"/>
            <a:ext cx="4923127" cy="3064399"/>
            <a:chOff x="5971309" y="734291"/>
            <a:chExt cx="5920654" cy="3685309"/>
          </a:xfrm>
        </p:grpSpPr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5F4DE16E-6B47-F949-911E-AE4294D3F46F}"/>
                </a:ext>
              </a:extLst>
            </p:cNvPr>
            <p:cNvCxnSpPr/>
            <p:nvPr/>
          </p:nvCxnSpPr>
          <p:spPr>
            <a:xfrm>
              <a:off x="6442364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199AC3C6-DD9B-5841-892D-F47D327C1572}"/>
                </a:ext>
              </a:extLst>
            </p:cNvPr>
            <p:cNvCxnSpPr/>
            <p:nvPr/>
          </p:nvCxnSpPr>
          <p:spPr>
            <a:xfrm>
              <a:off x="762000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787A74B8-4EF0-9441-B90D-23C28444E7E5}"/>
                </a:ext>
              </a:extLst>
            </p:cNvPr>
            <p:cNvCxnSpPr/>
            <p:nvPr/>
          </p:nvCxnSpPr>
          <p:spPr>
            <a:xfrm>
              <a:off x="8797636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BA743027-AAC8-4649-BBBA-2B0BAFED6AB1}"/>
                </a:ext>
              </a:extLst>
            </p:cNvPr>
            <p:cNvCxnSpPr/>
            <p:nvPr/>
          </p:nvCxnSpPr>
          <p:spPr>
            <a:xfrm>
              <a:off x="9975272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657F5E56-F07E-8D45-A846-0B7F2C5B6265}"/>
                </a:ext>
              </a:extLst>
            </p:cNvPr>
            <p:cNvCxnSpPr/>
            <p:nvPr/>
          </p:nvCxnSpPr>
          <p:spPr>
            <a:xfrm>
              <a:off x="1115291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F41D2590-9D86-A94E-8042-97D31C7D20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1233055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D82A78BA-5EC9-D747-B1A9-376A9BA718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2256804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A47867AF-7969-9D48-825F-B6CB57EFB3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3280553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AFFC14CA-59F7-D246-B716-C3816A54B8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4304302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CBAD0215-793E-B04F-9D4A-76FBC2AB1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77412"/>
            <a:ext cx="1129068" cy="24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382DE980-D9DB-E04E-9777-41F34319EB3C}"/>
              </a:ext>
            </a:extLst>
          </p:cNvPr>
          <p:cNvGrpSpPr/>
          <p:nvPr/>
        </p:nvGrpSpPr>
        <p:grpSpPr>
          <a:xfrm>
            <a:off x="1025703" y="1389423"/>
            <a:ext cx="10140595" cy="4962920"/>
            <a:chOff x="1025703" y="1389423"/>
            <a:chExt cx="10140595" cy="4962920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B89C0775-8837-D04D-BF0D-CE2B6FCD1035}"/>
                </a:ext>
              </a:extLst>
            </p:cNvPr>
            <p:cNvGrpSpPr/>
            <p:nvPr/>
          </p:nvGrpSpPr>
          <p:grpSpPr>
            <a:xfrm>
              <a:off x="1025703" y="1389423"/>
              <a:ext cx="10140595" cy="4962920"/>
              <a:chOff x="1500543" y="1239097"/>
              <a:chExt cx="10140595" cy="4962920"/>
            </a:xfrm>
          </p:grpSpPr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ADB53F4-F3F9-9C45-9CED-693A1C596CA0}"/>
                  </a:ext>
                </a:extLst>
              </p:cNvPr>
              <p:cNvSpPr/>
              <p:nvPr/>
            </p:nvSpPr>
            <p:spPr>
              <a:xfrm>
                <a:off x="1500543" y="1948070"/>
                <a:ext cx="10140595" cy="4253947"/>
              </a:xfrm>
              <a:prstGeom prst="rect">
                <a:avLst/>
              </a:prstGeom>
              <a:solidFill>
                <a:srgbClr val="F4F8FB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DA77295D-9D5D-1541-80F2-5EDECFB3881F}"/>
                  </a:ext>
                </a:extLst>
              </p:cNvPr>
              <p:cNvSpPr/>
              <p:nvPr/>
            </p:nvSpPr>
            <p:spPr>
              <a:xfrm>
                <a:off x="1500543" y="1239097"/>
                <a:ext cx="10140595" cy="543340"/>
              </a:xfrm>
              <a:prstGeom prst="rect">
                <a:avLst/>
              </a:prstGeom>
              <a:solidFill>
                <a:srgbClr val="FCD84A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69022BCA-62D5-B14C-B43C-8016D9C88482}"/>
                </a:ext>
              </a:extLst>
            </p:cNvPr>
            <p:cNvGrpSpPr/>
            <p:nvPr/>
          </p:nvGrpSpPr>
          <p:grpSpPr>
            <a:xfrm>
              <a:off x="1479296" y="3636141"/>
              <a:ext cx="9270408" cy="2025304"/>
              <a:chOff x="640695" y="4204796"/>
              <a:chExt cx="9270408" cy="2025304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B45A6D-0D6A-0E4D-A500-A6C182E24B69}"/>
                  </a:ext>
                </a:extLst>
              </p:cNvPr>
              <p:cNvSpPr txBox="1"/>
              <p:nvPr/>
            </p:nvSpPr>
            <p:spPr>
              <a:xfrm>
                <a:off x="640695" y="4204796"/>
                <a:ext cx="92704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4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Дневник Поездок</a:t>
                </a:r>
              </a:p>
            </p:txBody>
          </p:sp>
          <p:cxnSp>
            <p:nvCxnSpPr>
              <p:cNvPr id="22" name="Прямая соединительная линия 21">
                <a:extLst>
                  <a:ext uri="{FF2B5EF4-FFF2-40B4-BE49-F238E27FC236}">
                    <a16:creationId xmlns:a16="http://schemas.microsoft.com/office/drawing/2014/main" id="{F49ED0A8-4269-9B4B-B6D8-52FBAAFA42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35" y="5180177"/>
                <a:ext cx="5156878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C695D4A-6AC5-1A44-834C-869F74973372}"/>
                  </a:ext>
                </a:extLst>
              </p:cNvPr>
              <p:cNvSpPr txBox="1"/>
              <p:nvPr/>
            </p:nvSpPr>
            <p:spPr>
              <a:xfrm>
                <a:off x="705661" y="5406662"/>
                <a:ext cx="38006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Специальность 09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.03.0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CEFCC4-F215-184E-AB93-C279FA8B41DF}"/>
                  </a:ext>
                </a:extLst>
              </p:cNvPr>
              <p:cNvSpPr txBox="1"/>
              <p:nvPr/>
            </p:nvSpPr>
            <p:spPr>
              <a:xfrm>
                <a:off x="705660" y="5829990"/>
                <a:ext cx="30059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Группа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ШАД-2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11</a:t>
                </a:r>
                <a:endParaRPr lang="ru-RU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C6CCC0-49C1-274D-AF70-604572A5B2BF}"/>
                </a:ext>
              </a:extLst>
            </p:cNvPr>
            <p:cNvSpPr txBox="1"/>
            <p:nvPr/>
          </p:nvSpPr>
          <p:spPr>
            <a:xfrm>
              <a:off x="1550674" y="1476427"/>
              <a:ext cx="4552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Академия «Высшая инженерная школа»</a:t>
              </a:r>
            </a:p>
          </p:txBody>
        </p:sp>
      </p:grp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539FF0A6-735C-D84D-BDDF-FA58CAD2A3FC}"/>
              </a:ext>
            </a:extLst>
          </p:cNvPr>
          <p:cNvSpPr/>
          <p:nvPr/>
        </p:nvSpPr>
        <p:spPr>
          <a:xfrm>
            <a:off x="10749704" y="1495441"/>
            <a:ext cx="331304" cy="331304"/>
          </a:xfrm>
          <a:prstGeom prst="rect">
            <a:avLst/>
          </a:prstGeom>
          <a:solidFill>
            <a:srgbClr val="EE4F4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Х</a:t>
            </a: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BCF81134-C32B-E044-B0BD-5A6C52C11A49}"/>
              </a:ext>
            </a:extLst>
          </p:cNvPr>
          <p:cNvGrpSpPr/>
          <p:nvPr/>
        </p:nvGrpSpPr>
        <p:grpSpPr>
          <a:xfrm>
            <a:off x="10792224" y="4918039"/>
            <a:ext cx="748145" cy="748145"/>
            <a:chOff x="10792224" y="4918039"/>
            <a:chExt cx="748145" cy="748145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F5AA0D7C-BC35-884F-A6DD-82B28AB9A48F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solidFill>
              <a:srgbClr val="1B365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5" name="Объект 5">
              <a:extLst>
                <a:ext uri="{FF2B5EF4-FFF2-40B4-BE49-F238E27FC236}">
                  <a16:creationId xmlns:a16="http://schemas.microsoft.com/office/drawing/2014/main" id="{480B7714-3AFE-E440-95C2-782A63B1B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F3F9AE4D-0E1C-DD4B-AEBA-8A09860551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7619"/>
          <a:stretch/>
        </p:blipFill>
        <p:spPr>
          <a:xfrm>
            <a:off x="10915356" y="250065"/>
            <a:ext cx="757592" cy="681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5EBC37-BF3C-EFB6-69BE-94638D221E01}"/>
              </a:ext>
            </a:extLst>
          </p:cNvPr>
          <p:cNvSpPr txBox="1"/>
          <p:nvPr/>
        </p:nvSpPr>
        <p:spPr>
          <a:xfrm>
            <a:off x="7367825" y="4384172"/>
            <a:ext cx="41079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ФИО членов команды:</a:t>
            </a:r>
          </a:p>
          <a:p>
            <a:pPr marL="285750" indent="-285750">
              <a:buFontTx/>
              <a:buChar char="-"/>
            </a:pPr>
            <a:r>
              <a:rPr lang="ru-RU" dirty="0" err="1"/>
              <a:t>Кафтаранов</a:t>
            </a:r>
            <a:r>
              <a:rPr lang="ru-RU" dirty="0"/>
              <a:t> Тимур</a:t>
            </a:r>
          </a:p>
          <a:p>
            <a:pPr marL="285750" indent="-285750">
              <a:buFontTx/>
              <a:buChar char="-"/>
            </a:pPr>
            <a:r>
              <a:rPr lang="ru-RU" dirty="0"/>
              <a:t>Малышев Андрей</a:t>
            </a:r>
          </a:p>
          <a:p>
            <a:pPr marL="285750" indent="-285750">
              <a:buFontTx/>
              <a:buChar char="-"/>
            </a:pPr>
            <a:r>
              <a:rPr lang="ru-RU" dirty="0"/>
              <a:t>Вохмин Артур</a:t>
            </a:r>
          </a:p>
          <a:p>
            <a:pPr marL="285750" indent="-285750">
              <a:buFontTx/>
              <a:buChar char="-"/>
            </a:pPr>
            <a:r>
              <a:rPr lang="ru-RU" dirty="0" err="1"/>
              <a:t>Фитц</a:t>
            </a:r>
            <a:r>
              <a:rPr lang="ru-RU" dirty="0"/>
              <a:t> Артем</a:t>
            </a:r>
          </a:p>
          <a:p>
            <a:pPr marL="285750" indent="-285750">
              <a:buFontTx/>
              <a:buChar char="-"/>
            </a:pPr>
            <a:r>
              <a:rPr lang="ru-RU" dirty="0"/>
              <a:t>Баранов Владимир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94670" y="2224534"/>
            <a:ext cx="8090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Защита проектных идей</a:t>
            </a:r>
          </a:p>
        </p:txBody>
      </p:sp>
    </p:spTree>
    <p:extLst>
      <p:ext uri="{BB962C8B-B14F-4D97-AF65-F5344CB8AC3E}">
        <p14:creationId xmlns:p14="http://schemas.microsoft.com/office/powerpoint/2010/main" val="2979209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EA05245D-AFFC-5742-BB52-BB15CB86A03E}"/>
              </a:ext>
            </a:extLst>
          </p:cNvPr>
          <p:cNvSpPr/>
          <p:nvPr/>
        </p:nvSpPr>
        <p:spPr>
          <a:xfrm>
            <a:off x="11641138" y="0"/>
            <a:ext cx="550862" cy="6858000"/>
          </a:xfrm>
          <a:prstGeom prst="rect">
            <a:avLst/>
          </a:prstGeom>
          <a:solidFill>
            <a:srgbClr val="A3F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88671AF1-691D-0649-AFB7-F1ACEDAF2402}"/>
              </a:ext>
            </a:extLst>
          </p:cNvPr>
          <p:cNvSpPr/>
          <p:nvPr/>
        </p:nvSpPr>
        <p:spPr>
          <a:xfrm>
            <a:off x="10533119" y="-240594"/>
            <a:ext cx="1658880" cy="3803374"/>
          </a:xfrm>
          <a:prstGeom prst="rect">
            <a:avLst/>
          </a:prstGeom>
          <a:solidFill>
            <a:srgbClr val="EE4F4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F99302E-4429-1E40-8A59-A4B2800DA560}"/>
              </a:ext>
            </a:extLst>
          </p:cNvPr>
          <p:cNvGrpSpPr/>
          <p:nvPr/>
        </p:nvGrpSpPr>
        <p:grpSpPr>
          <a:xfrm>
            <a:off x="10533118" y="2293301"/>
            <a:ext cx="4923127" cy="3064399"/>
            <a:chOff x="5971309" y="734291"/>
            <a:chExt cx="5920654" cy="3685309"/>
          </a:xfrm>
        </p:grpSpPr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464A3754-95D9-0840-8087-63DF4C87639B}"/>
                </a:ext>
              </a:extLst>
            </p:cNvPr>
            <p:cNvCxnSpPr/>
            <p:nvPr/>
          </p:nvCxnSpPr>
          <p:spPr>
            <a:xfrm>
              <a:off x="6442364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65DF9276-2B84-2841-8354-9A168E36EA17}"/>
                </a:ext>
              </a:extLst>
            </p:cNvPr>
            <p:cNvCxnSpPr/>
            <p:nvPr/>
          </p:nvCxnSpPr>
          <p:spPr>
            <a:xfrm>
              <a:off x="762000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41ACBFC0-A44C-6B47-A267-FABAAA4A7D57}"/>
                </a:ext>
              </a:extLst>
            </p:cNvPr>
            <p:cNvCxnSpPr/>
            <p:nvPr/>
          </p:nvCxnSpPr>
          <p:spPr>
            <a:xfrm>
              <a:off x="8797636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49BB257B-6DD3-D942-AF25-B9A61A6F2722}"/>
                </a:ext>
              </a:extLst>
            </p:cNvPr>
            <p:cNvCxnSpPr/>
            <p:nvPr/>
          </p:nvCxnSpPr>
          <p:spPr>
            <a:xfrm>
              <a:off x="9975272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6D4AB359-BD24-7F46-858F-D096533278DC}"/>
                </a:ext>
              </a:extLst>
            </p:cNvPr>
            <p:cNvCxnSpPr/>
            <p:nvPr/>
          </p:nvCxnSpPr>
          <p:spPr>
            <a:xfrm>
              <a:off x="1115291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8DAABB02-6B61-8847-87CB-6DBAD44B9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1233055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C0D7E9F4-8699-054A-A6F2-7CE804871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2256804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62A98727-8D96-5D47-BD4F-89544E89FC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3280553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C1D28CEC-FDCF-E841-A845-95EF3F38E8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4304302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861715F4-E3CA-2C4E-8F0E-5D45F82AC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77412"/>
            <a:ext cx="1129068" cy="24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708BD27-3235-CF4F-8BC4-41A4593A6264}"/>
              </a:ext>
            </a:extLst>
          </p:cNvPr>
          <p:cNvCxnSpPr/>
          <p:nvPr/>
        </p:nvCxnSpPr>
        <p:spPr>
          <a:xfrm>
            <a:off x="5655212" y="6663397"/>
            <a:ext cx="5627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0660F6-B3C8-494E-9A4B-A5DEB3012D49}"/>
              </a:ext>
            </a:extLst>
          </p:cNvPr>
          <p:cNvSpPr txBox="1"/>
          <p:nvPr/>
        </p:nvSpPr>
        <p:spPr>
          <a:xfrm>
            <a:off x="6217920" y="6532592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АВИШ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B9AC9-D411-8844-BA6E-0E6BB6786CFA}"/>
              </a:ext>
            </a:extLst>
          </p:cNvPr>
          <p:cNvSpPr txBox="1"/>
          <p:nvPr/>
        </p:nvSpPr>
        <p:spPr>
          <a:xfrm>
            <a:off x="128083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10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F15FCC82-5396-D44C-A96C-98E84D43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1" y="860999"/>
            <a:ext cx="9600559" cy="5068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Обобщение пользовательских требований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971AD66-5B7F-E144-9DD0-1F69A48FD55C}"/>
              </a:ext>
            </a:extLst>
          </p:cNvPr>
          <p:cNvCxnSpPr>
            <a:cxnSpLocks/>
          </p:cNvCxnSpPr>
          <p:nvPr/>
        </p:nvCxnSpPr>
        <p:spPr>
          <a:xfrm>
            <a:off x="262896" y="2143420"/>
            <a:ext cx="0" cy="257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54D2AB5-9F45-924F-A184-54530C1D2B70}"/>
              </a:ext>
            </a:extLst>
          </p:cNvPr>
          <p:cNvSpPr txBox="1"/>
          <p:nvPr/>
        </p:nvSpPr>
        <p:spPr>
          <a:xfrm>
            <a:off x="11757150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10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08CE5AF8-EB23-BE4C-A4E8-F42D828611F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0782" y="1923810"/>
            <a:ext cx="5197012" cy="447797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Карта пожеланий заказчика:</a:t>
            </a:r>
          </a:p>
          <a:p>
            <a:pPr marL="457200" indent="-457200">
              <a:buAutoNum type="arabicPeriod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Точные и полные данные о поездках минимум </a:t>
            </a:r>
            <a:r>
              <a:rPr lang="ru-RU" sz="2200" b="1" dirty="0">
                <a:latin typeface="Arial" panose="020B0604020202020204" pitchFamily="34" charset="0"/>
                <a:cs typeface="Arial" panose="020B0604020202020204" pitchFamily="34" charset="0"/>
              </a:rPr>
              <a:t>10%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жителей Москвы: время начала поездки, продолжительность поездки, тип транспорта на каждом участке поездки, маршрут поездки.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На основе этих данных заказчик хочет более правильно и удобно для жителей Москвы проектировать транспортные системы, чтобы людям было удобнее, быстрее и комфортнее совершать свои поездки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655CC65F-FB4E-4A4A-B3B7-0960E9E776B3}"/>
              </a:ext>
            </a:extLst>
          </p:cNvPr>
          <p:cNvGrpSpPr/>
          <p:nvPr/>
        </p:nvGrpSpPr>
        <p:grpSpPr>
          <a:xfrm>
            <a:off x="7957983" y="806784"/>
            <a:ext cx="615326" cy="615326"/>
            <a:chOff x="10792224" y="4918039"/>
            <a:chExt cx="748145" cy="748145"/>
          </a:xfrm>
          <a:solidFill>
            <a:srgbClr val="FCD84A"/>
          </a:solidFill>
        </p:grpSpPr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0AEE6330-5C29-B343-B288-2E34811AC143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2" name="Объект 5">
              <a:extLst>
                <a:ext uri="{FF2B5EF4-FFF2-40B4-BE49-F238E27FC236}">
                  <a16:creationId xmlns:a16="http://schemas.microsoft.com/office/drawing/2014/main" id="{D5CA77C2-B0E4-5749-8EE5-FEE32CE71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F6E16D60-C277-F64F-8ADE-F492473968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7619"/>
          <a:stretch/>
        </p:blipFill>
        <p:spPr>
          <a:xfrm>
            <a:off x="10915356" y="250065"/>
            <a:ext cx="757592" cy="681108"/>
          </a:xfrm>
          <a:prstGeom prst="rect">
            <a:avLst/>
          </a:prstGeom>
        </p:spPr>
      </p:pic>
      <p:sp>
        <p:nvSpPr>
          <p:cNvPr id="2" name="Объект 2">
            <a:extLst>
              <a:ext uri="{FF2B5EF4-FFF2-40B4-BE49-F238E27FC236}">
                <a16:creationId xmlns:a16="http://schemas.microsoft.com/office/drawing/2014/main" id="{65A15F5E-EA9F-7982-9575-353E1CE8E64D}"/>
              </a:ext>
            </a:extLst>
          </p:cNvPr>
          <p:cNvSpPr txBox="1">
            <a:spLocks/>
          </p:cNvSpPr>
          <p:nvPr/>
        </p:nvSpPr>
        <p:spPr>
          <a:xfrm>
            <a:off x="5547794" y="1989215"/>
            <a:ext cx="5114115" cy="4477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Карта пожеланий пользователя: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70000"/>
              </a:lnSpc>
              <a:buAutoNum type="arabicPeriod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Простой и понятный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UI.</a:t>
            </a:r>
          </a:p>
          <a:p>
            <a:pPr marL="457200" indent="-457200">
              <a:lnSpc>
                <a:spcPct val="70000"/>
              </a:lnSpc>
              <a:buAutoNum type="arabicPeriod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Автоматизация процесса отслеживания поездки, не вводить данные вручную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200" dirty="0">
              <a:solidFill>
                <a:srgbClr val="38761D"/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606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0491EAE-787D-6A47-B3C9-0CE771467A61}"/>
              </a:ext>
            </a:extLst>
          </p:cNvPr>
          <p:cNvSpPr/>
          <p:nvPr/>
        </p:nvSpPr>
        <p:spPr>
          <a:xfrm>
            <a:off x="11641138" y="0"/>
            <a:ext cx="550862" cy="6858000"/>
          </a:xfrm>
          <a:prstGeom prst="rect">
            <a:avLst/>
          </a:prstGeom>
          <a:solidFill>
            <a:srgbClr val="1B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E141B7D8-8D3B-054A-9CBA-76121CD3179F}"/>
              </a:ext>
            </a:extLst>
          </p:cNvPr>
          <p:cNvSpPr/>
          <p:nvPr/>
        </p:nvSpPr>
        <p:spPr>
          <a:xfrm>
            <a:off x="8465127" y="0"/>
            <a:ext cx="3726873" cy="3228109"/>
          </a:xfrm>
          <a:prstGeom prst="rect">
            <a:avLst/>
          </a:prstGeom>
          <a:solidFill>
            <a:srgbClr val="FCD84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770DA22B-F4F8-AC4D-9785-F802C3F73CB8}"/>
              </a:ext>
            </a:extLst>
          </p:cNvPr>
          <p:cNvGrpSpPr/>
          <p:nvPr/>
        </p:nvGrpSpPr>
        <p:grpSpPr>
          <a:xfrm>
            <a:off x="6606764" y="1147363"/>
            <a:ext cx="4923127" cy="3064399"/>
            <a:chOff x="5971309" y="734291"/>
            <a:chExt cx="5920654" cy="3685309"/>
          </a:xfrm>
        </p:grpSpPr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5E6B7B30-98B5-2446-9C7C-04D5F0C79DE8}"/>
                </a:ext>
              </a:extLst>
            </p:cNvPr>
            <p:cNvCxnSpPr/>
            <p:nvPr/>
          </p:nvCxnSpPr>
          <p:spPr>
            <a:xfrm>
              <a:off x="6442364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0A75D0BD-4CC3-E94E-B266-6BB9310FBF73}"/>
                </a:ext>
              </a:extLst>
            </p:cNvPr>
            <p:cNvCxnSpPr/>
            <p:nvPr/>
          </p:nvCxnSpPr>
          <p:spPr>
            <a:xfrm>
              <a:off x="762000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C47E43EF-ED7F-3147-808C-FD38B4317BB9}"/>
                </a:ext>
              </a:extLst>
            </p:cNvPr>
            <p:cNvCxnSpPr/>
            <p:nvPr/>
          </p:nvCxnSpPr>
          <p:spPr>
            <a:xfrm>
              <a:off x="8797636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408D9632-30DB-0543-82EB-0343FBCD80C2}"/>
                </a:ext>
              </a:extLst>
            </p:cNvPr>
            <p:cNvCxnSpPr/>
            <p:nvPr/>
          </p:nvCxnSpPr>
          <p:spPr>
            <a:xfrm>
              <a:off x="9975272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C06DFB5D-2092-9D4E-8139-A87F0A4EA3E2}"/>
                </a:ext>
              </a:extLst>
            </p:cNvPr>
            <p:cNvCxnSpPr/>
            <p:nvPr/>
          </p:nvCxnSpPr>
          <p:spPr>
            <a:xfrm>
              <a:off x="1115291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57A978D8-F490-2341-92EC-9FB4EC589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1233055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C39F2747-2B1D-FD40-9D81-E9941B1E2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2256804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9C409B7B-0585-8B42-9FD5-FBF2DBD5C5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3280553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72CD522A-31A9-8246-BAB2-2D4ADE1AA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4304302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861715F4-E3CA-2C4E-8F0E-5D45F82AC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77412"/>
            <a:ext cx="1129068" cy="24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708BD27-3235-CF4F-8BC4-41A4593A6264}"/>
              </a:ext>
            </a:extLst>
          </p:cNvPr>
          <p:cNvCxnSpPr/>
          <p:nvPr/>
        </p:nvCxnSpPr>
        <p:spPr>
          <a:xfrm>
            <a:off x="5655212" y="6663397"/>
            <a:ext cx="5627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0660F6-B3C8-494E-9A4B-A5DEB3012D49}"/>
              </a:ext>
            </a:extLst>
          </p:cNvPr>
          <p:cNvSpPr txBox="1"/>
          <p:nvPr/>
        </p:nvSpPr>
        <p:spPr>
          <a:xfrm>
            <a:off x="6217920" y="6532592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АВИШ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B9AC9-D411-8844-BA6E-0E6BB6786CFA}"/>
              </a:ext>
            </a:extLst>
          </p:cNvPr>
          <p:cNvSpPr txBox="1"/>
          <p:nvPr/>
        </p:nvSpPr>
        <p:spPr>
          <a:xfrm>
            <a:off x="128083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11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F15FCC82-5396-D44C-A96C-98E84D43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298" y="1101992"/>
            <a:ext cx="5823701" cy="5068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Цель проекта: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08CE5AF8-EB23-BE4C-A4E8-F42D828611F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41301" y="1717474"/>
            <a:ext cx="5462011" cy="443617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Обеспечить Москомархитектуры точным данными для эффективного планирования города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971AD66-5B7F-E144-9DD0-1F69A48FD55C}"/>
              </a:ext>
            </a:extLst>
          </p:cNvPr>
          <p:cNvCxnSpPr>
            <a:cxnSpLocks/>
          </p:cNvCxnSpPr>
          <p:nvPr/>
        </p:nvCxnSpPr>
        <p:spPr>
          <a:xfrm>
            <a:off x="262896" y="2143420"/>
            <a:ext cx="0" cy="257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CC3EEB50-414A-5C4A-A470-2B14C8CB237B}"/>
              </a:ext>
            </a:extLst>
          </p:cNvPr>
          <p:cNvGrpSpPr/>
          <p:nvPr/>
        </p:nvGrpSpPr>
        <p:grpSpPr>
          <a:xfrm>
            <a:off x="6095999" y="2191586"/>
            <a:ext cx="5551083" cy="3029121"/>
            <a:chOff x="5444836" y="1814945"/>
            <a:chExt cx="6447127" cy="4234912"/>
          </a:xfrm>
        </p:grpSpPr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AC0DA94D-A9DD-5747-B9DD-DF7D9C165F4A}"/>
                </a:ext>
              </a:extLst>
            </p:cNvPr>
            <p:cNvSpPr/>
            <p:nvPr/>
          </p:nvSpPr>
          <p:spPr>
            <a:xfrm>
              <a:off x="5615385" y="1948911"/>
              <a:ext cx="6276578" cy="4100946"/>
            </a:xfrm>
            <a:prstGeom prst="rect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A028074D-2BBC-BC4F-99E4-1E0C790FEA9D}"/>
                </a:ext>
              </a:extLst>
            </p:cNvPr>
            <p:cNvSpPr/>
            <p:nvPr/>
          </p:nvSpPr>
          <p:spPr>
            <a:xfrm>
              <a:off x="5444836" y="1814945"/>
              <a:ext cx="6276578" cy="4100946"/>
            </a:xfrm>
            <a:prstGeom prst="rect">
              <a:avLst/>
            </a:prstGeom>
            <a:solidFill>
              <a:srgbClr val="F4F8F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01C5B77-9E76-B04C-9179-438381D4384D}"/>
              </a:ext>
            </a:extLst>
          </p:cNvPr>
          <p:cNvSpPr txBox="1"/>
          <p:nvPr/>
        </p:nvSpPr>
        <p:spPr>
          <a:xfrm>
            <a:off x="11757150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11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CFD9A5C2-0147-EF4B-9852-884ACA9E9B3F}"/>
              </a:ext>
            </a:extLst>
          </p:cNvPr>
          <p:cNvGrpSpPr/>
          <p:nvPr/>
        </p:nvGrpSpPr>
        <p:grpSpPr>
          <a:xfrm>
            <a:off x="4678316" y="1047777"/>
            <a:ext cx="615326" cy="615326"/>
            <a:chOff x="10792224" y="4918039"/>
            <a:chExt cx="748145" cy="748145"/>
          </a:xfrm>
          <a:solidFill>
            <a:srgbClr val="A3F699"/>
          </a:solidFill>
        </p:grpSpPr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19FBC866-B16F-8F4F-977F-975CD097DCDD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3" name="Объект 5">
              <a:extLst>
                <a:ext uri="{FF2B5EF4-FFF2-40B4-BE49-F238E27FC236}">
                  <a16:creationId xmlns:a16="http://schemas.microsoft.com/office/drawing/2014/main" id="{3D868CBC-7772-E64D-8EEC-1B84734C3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171208D7-DCFB-BA41-A83D-DD396E201E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7619"/>
          <a:stretch/>
        </p:blipFill>
        <p:spPr>
          <a:xfrm>
            <a:off x="10915356" y="250065"/>
            <a:ext cx="757592" cy="681108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532ACC4-FC62-D1F6-8CFA-3E53CEAF08CC}"/>
              </a:ext>
            </a:extLst>
          </p:cNvPr>
          <p:cNvSpPr txBox="1">
            <a:spLocks/>
          </p:cNvSpPr>
          <p:nvPr/>
        </p:nvSpPr>
        <p:spPr>
          <a:xfrm>
            <a:off x="255046" y="2922104"/>
            <a:ext cx="5878016" cy="506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Задачи: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4853F2C-7261-755A-81BB-00195E13BF88}"/>
              </a:ext>
            </a:extLst>
          </p:cNvPr>
          <p:cNvCxnSpPr>
            <a:cxnSpLocks/>
          </p:cNvCxnSpPr>
          <p:nvPr/>
        </p:nvCxnSpPr>
        <p:spPr>
          <a:xfrm>
            <a:off x="276640" y="4204525"/>
            <a:ext cx="0" cy="257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бъект 2">
            <a:extLst>
              <a:ext uri="{FF2B5EF4-FFF2-40B4-BE49-F238E27FC236}">
                <a16:creationId xmlns:a16="http://schemas.microsoft.com/office/drawing/2014/main" id="{0BE6B46A-E439-160C-31B0-790D42FF2E07}"/>
              </a:ext>
            </a:extLst>
          </p:cNvPr>
          <p:cNvSpPr txBox="1">
            <a:spLocks/>
          </p:cNvSpPr>
          <p:nvPr/>
        </p:nvSpPr>
        <p:spPr>
          <a:xfrm>
            <a:off x="240911" y="3780182"/>
            <a:ext cx="5585322" cy="2139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Разработать дизайн приложения.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Разработать программную составляющую приложения.</a:t>
            </a: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Написать модель машинного обучения.</a:t>
            </a:r>
          </a:p>
          <a:p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348CDF13-9D7D-3344-755F-041479AA504F}"/>
              </a:ext>
            </a:extLst>
          </p:cNvPr>
          <p:cNvGrpSpPr/>
          <p:nvPr/>
        </p:nvGrpSpPr>
        <p:grpSpPr>
          <a:xfrm>
            <a:off x="3783985" y="5646912"/>
            <a:ext cx="615326" cy="615326"/>
            <a:chOff x="10792224" y="4918039"/>
            <a:chExt cx="748145" cy="748145"/>
          </a:xfrm>
          <a:solidFill>
            <a:srgbClr val="A3F699"/>
          </a:solidFill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6A7772AC-695E-16D2-C1DF-5F618A75B328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Объект 5">
              <a:extLst>
                <a:ext uri="{FF2B5EF4-FFF2-40B4-BE49-F238E27FC236}">
                  <a16:creationId xmlns:a16="http://schemas.microsoft.com/office/drawing/2014/main" id="{87D891E2-AEE8-DFB4-1B4C-8DA4071A8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pic>
        <p:nvPicPr>
          <p:cNvPr id="1026" name="Picture 2" descr="ЛУЧШИЕ ▶️ Способы как найти человека по номеру телефона | &quot;Где мои дети&quot;  Блог">
            <a:extLst>
              <a:ext uri="{FF2B5EF4-FFF2-40B4-BE49-F238E27FC236}">
                <a16:creationId xmlns:a16="http://schemas.microsoft.com/office/drawing/2014/main" id="{08BDA227-20C1-366A-AA27-51E7FCFA6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903" y="2181769"/>
            <a:ext cx="5423601" cy="294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B4FAC078-D756-9C41-8705-C7E936803CB8}"/>
              </a:ext>
            </a:extLst>
          </p:cNvPr>
          <p:cNvGrpSpPr/>
          <p:nvPr/>
        </p:nvGrpSpPr>
        <p:grpSpPr>
          <a:xfrm rot="5400000">
            <a:off x="10781746" y="4754432"/>
            <a:ext cx="748145" cy="748145"/>
            <a:chOff x="10792224" y="4918039"/>
            <a:chExt cx="748145" cy="748145"/>
          </a:xfrm>
        </p:grpSpPr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D81A6416-2419-6E45-8643-E7D8FD51770A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solidFill>
              <a:srgbClr val="EE4F4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0" name="Объект 5">
              <a:extLst>
                <a:ext uri="{FF2B5EF4-FFF2-40B4-BE49-F238E27FC236}">
                  <a16:creationId xmlns:a16="http://schemas.microsoft.com/office/drawing/2014/main" id="{D2160764-36D2-7E42-B29A-FE41C6005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6625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0491EAE-787D-6A47-B3C9-0CE771467A61}"/>
              </a:ext>
            </a:extLst>
          </p:cNvPr>
          <p:cNvSpPr/>
          <p:nvPr/>
        </p:nvSpPr>
        <p:spPr>
          <a:xfrm>
            <a:off x="11641138" y="0"/>
            <a:ext cx="550862" cy="6858000"/>
          </a:xfrm>
          <a:prstGeom prst="rect">
            <a:avLst/>
          </a:prstGeom>
          <a:solidFill>
            <a:srgbClr val="1B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E141B7D8-8D3B-054A-9CBA-76121CD3179F}"/>
              </a:ext>
            </a:extLst>
          </p:cNvPr>
          <p:cNvSpPr/>
          <p:nvPr/>
        </p:nvSpPr>
        <p:spPr>
          <a:xfrm>
            <a:off x="8465127" y="0"/>
            <a:ext cx="3726873" cy="3228109"/>
          </a:xfrm>
          <a:prstGeom prst="rect">
            <a:avLst/>
          </a:prstGeom>
          <a:solidFill>
            <a:srgbClr val="FCD84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770DA22B-F4F8-AC4D-9785-F802C3F73CB8}"/>
              </a:ext>
            </a:extLst>
          </p:cNvPr>
          <p:cNvGrpSpPr/>
          <p:nvPr/>
        </p:nvGrpSpPr>
        <p:grpSpPr>
          <a:xfrm>
            <a:off x="-844449" y="4455196"/>
            <a:ext cx="4923127" cy="3064399"/>
            <a:chOff x="5971309" y="734291"/>
            <a:chExt cx="5920654" cy="3685309"/>
          </a:xfrm>
        </p:grpSpPr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5E6B7B30-98B5-2446-9C7C-04D5F0C79DE8}"/>
                </a:ext>
              </a:extLst>
            </p:cNvPr>
            <p:cNvCxnSpPr/>
            <p:nvPr/>
          </p:nvCxnSpPr>
          <p:spPr>
            <a:xfrm>
              <a:off x="6442364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0A75D0BD-4CC3-E94E-B266-6BB9310FBF73}"/>
                </a:ext>
              </a:extLst>
            </p:cNvPr>
            <p:cNvCxnSpPr/>
            <p:nvPr/>
          </p:nvCxnSpPr>
          <p:spPr>
            <a:xfrm>
              <a:off x="762000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C47E43EF-ED7F-3147-808C-FD38B4317BB9}"/>
                </a:ext>
              </a:extLst>
            </p:cNvPr>
            <p:cNvCxnSpPr/>
            <p:nvPr/>
          </p:nvCxnSpPr>
          <p:spPr>
            <a:xfrm>
              <a:off x="8797636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408D9632-30DB-0543-82EB-0343FBCD80C2}"/>
                </a:ext>
              </a:extLst>
            </p:cNvPr>
            <p:cNvCxnSpPr/>
            <p:nvPr/>
          </p:nvCxnSpPr>
          <p:spPr>
            <a:xfrm>
              <a:off x="9975272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C06DFB5D-2092-9D4E-8139-A87F0A4EA3E2}"/>
                </a:ext>
              </a:extLst>
            </p:cNvPr>
            <p:cNvCxnSpPr/>
            <p:nvPr/>
          </p:nvCxnSpPr>
          <p:spPr>
            <a:xfrm>
              <a:off x="1115291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57A978D8-F490-2341-92EC-9FB4EC589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1233055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C39F2747-2B1D-FD40-9D81-E9941B1E2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2256804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9C409B7B-0585-8B42-9FD5-FBF2DBD5C5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3280553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72CD522A-31A9-8246-BAB2-2D4ADE1AA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4304302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861715F4-E3CA-2C4E-8F0E-5D45F82AC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77412"/>
            <a:ext cx="1129068" cy="24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708BD27-3235-CF4F-8BC4-41A4593A6264}"/>
              </a:ext>
            </a:extLst>
          </p:cNvPr>
          <p:cNvCxnSpPr/>
          <p:nvPr/>
        </p:nvCxnSpPr>
        <p:spPr>
          <a:xfrm>
            <a:off x="5655212" y="6663397"/>
            <a:ext cx="5627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0660F6-B3C8-494E-9A4B-A5DEB3012D49}"/>
              </a:ext>
            </a:extLst>
          </p:cNvPr>
          <p:cNvSpPr txBox="1"/>
          <p:nvPr/>
        </p:nvSpPr>
        <p:spPr>
          <a:xfrm>
            <a:off x="6217920" y="6532592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АВИШ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B9AC9-D411-8844-BA6E-0E6BB6786CFA}"/>
              </a:ext>
            </a:extLst>
          </p:cNvPr>
          <p:cNvSpPr txBox="1"/>
          <p:nvPr/>
        </p:nvSpPr>
        <p:spPr>
          <a:xfrm>
            <a:off x="128083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12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F15FCC82-5396-D44C-A96C-98E84D43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298" y="1101992"/>
            <a:ext cx="9764599" cy="5068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Этапы выполнения  проекта: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971AD66-5B7F-E144-9DD0-1F69A48FD55C}"/>
              </a:ext>
            </a:extLst>
          </p:cNvPr>
          <p:cNvCxnSpPr>
            <a:cxnSpLocks/>
          </p:cNvCxnSpPr>
          <p:nvPr/>
        </p:nvCxnSpPr>
        <p:spPr>
          <a:xfrm>
            <a:off x="262896" y="2143420"/>
            <a:ext cx="0" cy="257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CC3EEB50-414A-5C4A-A470-2B14C8CB237B}"/>
              </a:ext>
            </a:extLst>
          </p:cNvPr>
          <p:cNvGrpSpPr/>
          <p:nvPr/>
        </p:nvGrpSpPr>
        <p:grpSpPr>
          <a:xfrm>
            <a:off x="776292" y="2107433"/>
            <a:ext cx="10764075" cy="3795810"/>
            <a:chOff x="5444836" y="1814945"/>
            <a:chExt cx="6447127" cy="4234912"/>
          </a:xfrm>
        </p:grpSpPr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AC0DA94D-A9DD-5747-B9DD-DF7D9C165F4A}"/>
                </a:ext>
              </a:extLst>
            </p:cNvPr>
            <p:cNvSpPr/>
            <p:nvPr/>
          </p:nvSpPr>
          <p:spPr>
            <a:xfrm>
              <a:off x="5615385" y="1948911"/>
              <a:ext cx="6276578" cy="4100946"/>
            </a:xfrm>
            <a:prstGeom prst="rect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A028074D-2BBC-BC4F-99E4-1E0C790FEA9D}"/>
                </a:ext>
              </a:extLst>
            </p:cNvPr>
            <p:cNvSpPr/>
            <p:nvPr/>
          </p:nvSpPr>
          <p:spPr>
            <a:xfrm>
              <a:off x="5444836" y="1814945"/>
              <a:ext cx="6276578" cy="4100946"/>
            </a:xfrm>
            <a:prstGeom prst="rect">
              <a:avLst/>
            </a:prstGeom>
            <a:solidFill>
              <a:srgbClr val="F4F8F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01C5B77-9E76-B04C-9179-438381D4384D}"/>
              </a:ext>
            </a:extLst>
          </p:cNvPr>
          <p:cNvSpPr txBox="1"/>
          <p:nvPr/>
        </p:nvSpPr>
        <p:spPr>
          <a:xfrm>
            <a:off x="11757150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12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B4FAC078-D756-9C41-8705-C7E936803CB8}"/>
              </a:ext>
            </a:extLst>
          </p:cNvPr>
          <p:cNvGrpSpPr/>
          <p:nvPr/>
        </p:nvGrpSpPr>
        <p:grpSpPr>
          <a:xfrm rot="5400000">
            <a:off x="10792224" y="5389069"/>
            <a:ext cx="748145" cy="748145"/>
            <a:chOff x="10792224" y="4918039"/>
            <a:chExt cx="748145" cy="748145"/>
          </a:xfrm>
        </p:grpSpPr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D81A6416-2419-6E45-8643-E7D8FD51770A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solidFill>
              <a:srgbClr val="EE4F4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0" name="Объект 5">
              <a:extLst>
                <a:ext uri="{FF2B5EF4-FFF2-40B4-BE49-F238E27FC236}">
                  <a16:creationId xmlns:a16="http://schemas.microsoft.com/office/drawing/2014/main" id="{D2160764-36D2-7E42-B29A-FE41C6005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CFD9A5C2-0147-EF4B-9852-884ACA9E9B3F}"/>
              </a:ext>
            </a:extLst>
          </p:cNvPr>
          <p:cNvGrpSpPr/>
          <p:nvPr/>
        </p:nvGrpSpPr>
        <p:grpSpPr>
          <a:xfrm>
            <a:off x="7440460" y="953852"/>
            <a:ext cx="615326" cy="615326"/>
            <a:chOff x="10792224" y="4918039"/>
            <a:chExt cx="748145" cy="748145"/>
          </a:xfrm>
          <a:solidFill>
            <a:srgbClr val="A3F699"/>
          </a:solidFill>
        </p:grpSpPr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19FBC866-B16F-8F4F-977F-975CD097DCDD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3" name="Объект 5">
              <a:extLst>
                <a:ext uri="{FF2B5EF4-FFF2-40B4-BE49-F238E27FC236}">
                  <a16:creationId xmlns:a16="http://schemas.microsoft.com/office/drawing/2014/main" id="{3D868CBC-7772-E64D-8EEC-1B84734C3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171208D7-DCFB-BA41-A83D-DD396E201E1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7619"/>
          <a:stretch/>
        </p:blipFill>
        <p:spPr>
          <a:xfrm>
            <a:off x="10915356" y="250065"/>
            <a:ext cx="757592" cy="681108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4853F2C-7261-755A-81BB-00195E13BF88}"/>
              </a:ext>
            </a:extLst>
          </p:cNvPr>
          <p:cNvCxnSpPr>
            <a:cxnSpLocks/>
          </p:cNvCxnSpPr>
          <p:nvPr/>
        </p:nvCxnSpPr>
        <p:spPr>
          <a:xfrm>
            <a:off x="276640" y="4204525"/>
            <a:ext cx="0" cy="257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67B09ADE-62F4-886F-6173-B55D22C80C05}"/>
              </a:ext>
            </a:extLst>
          </p:cNvPr>
          <p:cNvCxnSpPr/>
          <p:nvPr/>
        </p:nvCxnSpPr>
        <p:spPr>
          <a:xfrm>
            <a:off x="1500543" y="4204525"/>
            <a:ext cx="929168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Овал 16">
            <a:extLst>
              <a:ext uri="{FF2B5EF4-FFF2-40B4-BE49-F238E27FC236}">
                <a16:creationId xmlns:a16="http://schemas.microsoft.com/office/drawing/2014/main" id="{5FD9DA50-B2B0-81EF-7CC4-F54B6A30FAAE}"/>
              </a:ext>
            </a:extLst>
          </p:cNvPr>
          <p:cNvSpPr/>
          <p:nvPr/>
        </p:nvSpPr>
        <p:spPr>
          <a:xfrm>
            <a:off x="1561013" y="4076509"/>
            <a:ext cx="251331" cy="25067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D82191FE-640D-4402-6BD7-94F40FB0633F}"/>
              </a:ext>
            </a:extLst>
          </p:cNvPr>
          <p:cNvSpPr/>
          <p:nvPr/>
        </p:nvSpPr>
        <p:spPr>
          <a:xfrm>
            <a:off x="3670229" y="4076640"/>
            <a:ext cx="251331" cy="25067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4BB1920B-F557-1CB9-BA8D-47AEECF9FA0B}"/>
              </a:ext>
            </a:extLst>
          </p:cNvPr>
          <p:cNvSpPr/>
          <p:nvPr/>
        </p:nvSpPr>
        <p:spPr>
          <a:xfrm>
            <a:off x="5947362" y="4065374"/>
            <a:ext cx="251331" cy="25067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74D34614-839C-1DDE-2114-D409691E6841}"/>
              </a:ext>
            </a:extLst>
          </p:cNvPr>
          <p:cNvSpPr/>
          <p:nvPr/>
        </p:nvSpPr>
        <p:spPr>
          <a:xfrm>
            <a:off x="8350160" y="4052523"/>
            <a:ext cx="251331" cy="25067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CF29C8-D329-2915-2A65-B4F747413876}"/>
              </a:ext>
            </a:extLst>
          </p:cNvPr>
          <p:cNvSpPr txBox="1"/>
          <p:nvPr/>
        </p:nvSpPr>
        <p:spPr>
          <a:xfrm>
            <a:off x="1399776" y="3212006"/>
            <a:ext cx="143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612EAC-139B-DA09-9B32-77A7C7D1D529}"/>
              </a:ext>
            </a:extLst>
          </p:cNvPr>
          <p:cNvSpPr txBox="1"/>
          <p:nvPr/>
        </p:nvSpPr>
        <p:spPr>
          <a:xfrm>
            <a:off x="1097202" y="4417424"/>
            <a:ext cx="1439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Разработка дизайна мобильного приложения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E16CB-6FFA-661E-8157-C0FDAFFB9F09}"/>
              </a:ext>
            </a:extLst>
          </p:cNvPr>
          <p:cNvSpPr txBox="1"/>
          <p:nvPr/>
        </p:nvSpPr>
        <p:spPr>
          <a:xfrm>
            <a:off x="3071600" y="4447982"/>
            <a:ext cx="1994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Разработка программной части мобильного приложения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0F38A-BBDE-8573-BE76-92468168C336}"/>
              </a:ext>
            </a:extLst>
          </p:cNvPr>
          <p:cNvSpPr txBox="1"/>
          <p:nvPr/>
        </p:nvSpPr>
        <p:spPr>
          <a:xfrm>
            <a:off x="5430477" y="4429285"/>
            <a:ext cx="1559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Реализация модели машинного обучения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7745E3-09D8-050B-ED86-B36FE1B22467}"/>
              </a:ext>
            </a:extLst>
          </p:cNvPr>
          <p:cNvSpPr txBox="1"/>
          <p:nvPr/>
        </p:nvSpPr>
        <p:spPr>
          <a:xfrm>
            <a:off x="7630427" y="4401862"/>
            <a:ext cx="1994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Написание серверной части для приложения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F765DC-4C49-D195-D742-20457DF06210}"/>
              </a:ext>
            </a:extLst>
          </p:cNvPr>
          <p:cNvSpPr txBox="1"/>
          <p:nvPr/>
        </p:nvSpPr>
        <p:spPr>
          <a:xfrm>
            <a:off x="1252249" y="3654158"/>
            <a:ext cx="123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 01.10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6CADF3-C20D-1203-E88B-B887F7723962}"/>
              </a:ext>
            </a:extLst>
          </p:cNvPr>
          <p:cNvSpPr txBox="1"/>
          <p:nvPr/>
        </p:nvSpPr>
        <p:spPr>
          <a:xfrm>
            <a:off x="3320788" y="3651926"/>
            <a:ext cx="123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 29.10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3D6BB2-81C4-6321-1149-BBB01515F722}"/>
              </a:ext>
            </a:extLst>
          </p:cNvPr>
          <p:cNvSpPr txBox="1"/>
          <p:nvPr/>
        </p:nvSpPr>
        <p:spPr>
          <a:xfrm>
            <a:off x="5379383" y="3639782"/>
            <a:ext cx="138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 15.12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ABA45A-629B-9BFD-96D8-DBBCCCC9F626}"/>
              </a:ext>
            </a:extLst>
          </p:cNvPr>
          <p:cNvSpPr txBox="1"/>
          <p:nvPr/>
        </p:nvSpPr>
        <p:spPr>
          <a:xfrm>
            <a:off x="7917316" y="3606898"/>
            <a:ext cx="168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 семестр</a:t>
            </a:r>
          </a:p>
        </p:txBody>
      </p:sp>
    </p:spTree>
    <p:extLst>
      <p:ext uri="{BB962C8B-B14F-4D97-AF65-F5344CB8AC3E}">
        <p14:creationId xmlns:p14="http://schemas.microsoft.com/office/powerpoint/2010/main" val="558666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EA05245D-AFFC-5742-BB52-BB15CB86A03E}"/>
              </a:ext>
            </a:extLst>
          </p:cNvPr>
          <p:cNvSpPr/>
          <p:nvPr/>
        </p:nvSpPr>
        <p:spPr>
          <a:xfrm>
            <a:off x="11641138" y="0"/>
            <a:ext cx="550862" cy="6858000"/>
          </a:xfrm>
          <a:prstGeom prst="rect">
            <a:avLst/>
          </a:prstGeom>
          <a:solidFill>
            <a:srgbClr val="EE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88671AF1-691D-0649-AFB7-F1ACEDAF2402}"/>
              </a:ext>
            </a:extLst>
          </p:cNvPr>
          <p:cNvSpPr/>
          <p:nvPr/>
        </p:nvSpPr>
        <p:spPr>
          <a:xfrm>
            <a:off x="8388626" y="-240594"/>
            <a:ext cx="3803374" cy="3803374"/>
          </a:xfrm>
          <a:prstGeom prst="rect">
            <a:avLst/>
          </a:prstGeom>
          <a:solidFill>
            <a:srgbClr val="A3F6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61715F4-E3CA-2C4E-8F0E-5D45F82AC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77412"/>
            <a:ext cx="1129068" cy="24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708BD27-3235-CF4F-8BC4-41A4593A6264}"/>
              </a:ext>
            </a:extLst>
          </p:cNvPr>
          <p:cNvCxnSpPr/>
          <p:nvPr/>
        </p:nvCxnSpPr>
        <p:spPr>
          <a:xfrm>
            <a:off x="5655212" y="6663397"/>
            <a:ext cx="5627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0660F6-B3C8-494E-9A4B-A5DEB3012D49}"/>
              </a:ext>
            </a:extLst>
          </p:cNvPr>
          <p:cNvSpPr txBox="1"/>
          <p:nvPr/>
        </p:nvSpPr>
        <p:spPr>
          <a:xfrm>
            <a:off x="6217920" y="6532592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АВИШ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B9AC9-D411-8844-BA6E-0E6BB6786CFA}"/>
              </a:ext>
            </a:extLst>
          </p:cNvPr>
          <p:cNvSpPr txBox="1"/>
          <p:nvPr/>
        </p:nvSpPr>
        <p:spPr>
          <a:xfrm>
            <a:off x="128083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13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F15FCC82-5396-D44C-A96C-98E84D43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2" y="860999"/>
            <a:ext cx="5878016" cy="5068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Команда проекта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971AD66-5B7F-E144-9DD0-1F69A48FD55C}"/>
              </a:ext>
            </a:extLst>
          </p:cNvPr>
          <p:cNvCxnSpPr>
            <a:cxnSpLocks/>
          </p:cNvCxnSpPr>
          <p:nvPr/>
        </p:nvCxnSpPr>
        <p:spPr>
          <a:xfrm>
            <a:off x="262896" y="2143420"/>
            <a:ext cx="0" cy="257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54D2AB5-9F45-924F-A184-54530C1D2B70}"/>
              </a:ext>
            </a:extLst>
          </p:cNvPr>
          <p:cNvSpPr txBox="1"/>
          <p:nvPr/>
        </p:nvSpPr>
        <p:spPr>
          <a:xfrm>
            <a:off x="11757150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13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940DA7D6-C4FF-E240-B461-83CCD882E7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7619"/>
          <a:stretch/>
        </p:blipFill>
        <p:spPr>
          <a:xfrm>
            <a:off x="10752689" y="250065"/>
            <a:ext cx="757592" cy="681108"/>
          </a:xfrm>
          <a:prstGeom prst="rect">
            <a:avLst/>
          </a:prstGeom>
        </p:spPr>
      </p:pic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D6073EE0-5490-3944-BD09-C400C70A25DB}"/>
              </a:ext>
            </a:extLst>
          </p:cNvPr>
          <p:cNvGrpSpPr/>
          <p:nvPr/>
        </p:nvGrpSpPr>
        <p:grpSpPr>
          <a:xfrm>
            <a:off x="4513671" y="806784"/>
            <a:ext cx="615326" cy="615326"/>
            <a:chOff x="10792224" y="4918039"/>
            <a:chExt cx="748145" cy="748145"/>
          </a:xfrm>
          <a:solidFill>
            <a:srgbClr val="A3F699"/>
          </a:solidFill>
        </p:grpSpPr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207BD109-D2AF-0141-8370-A37B49F04C3B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4" name="Объект 5">
              <a:extLst>
                <a:ext uri="{FF2B5EF4-FFF2-40B4-BE49-F238E27FC236}">
                  <a16:creationId xmlns:a16="http://schemas.microsoft.com/office/drawing/2014/main" id="{E00580A6-56D5-014A-BB9A-FC2D2D331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A3E1B2AC-2553-EF4A-BEA9-8AF856F1784A}"/>
              </a:ext>
            </a:extLst>
          </p:cNvPr>
          <p:cNvSpPr/>
          <p:nvPr/>
        </p:nvSpPr>
        <p:spPr>
          <a:xfrm>
            <a:off x="8388626" y="-240594"/>
            <a:ext cx="3803374" cy="3803374"/>
          </a:xfrm>
          <a:prstGeom prst="rect">
            <a:avLst/>
          </a:prstGeom>
          <a:solidFill>
            <a:srgbClr val="1B365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089152E0-B8EC-CF4B-AFD4-D9333301DFF8}"/>
              </a:ext>
            </a:extLst>
          </p:cNvPr>
          <p:cNvGrpSpPr/>
          <p:nvPr/>
        </p:nvGrpSpPr>
        <p:grpSpPr>
          <a:xfrm>
            <a:off x="0" y="1504449"/>
            <a:ext cx="4923127" cy="3064399"/>
            <a:chOff x="5971309" y="734291"/>
            <a:chExt cx="5920654" cy="3685309"/>
          </a:xfrm>
        </p:grpSpPr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10C42341-8207-E449-B4B1-9ED743A6A567}"/>
                </a:ext>
              </a:extLst>
            </p:cNvPr>
            <p:cNvCxnSpPr/>
            <p:nvPr/>
          </p:nvCxnSpPr>
          <p:spPr>
            <a:xfrm>
              <a:off x="6442364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64183FEB-8194-DB4F-B5E3-580860E93AD0}"/>
                </a:ext>
              </a:extLst>
            </p:cNvPr>
            <p:cNvCxnSpPr/>
            <p:nvPr/>
          </p:nvCxnSpPr>
          <p:spPr>
            <a:xfrm>
              <a:off x="762000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96544908-86B1-8042-B1C6-3CD34F9F756B}"/>
                </a:ext>
              </a:extLst>
            </p:cNvPr>
            <p:cNvCxnSpPr/>
            <p:nvPr/>
          </p:nvCxnSpPr>
          <p:spPr>
            <a:xfrm>
              <a:off x="8797636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3C98AB6F-BC61-3245-B4F3-686393CBFF07}"/>
                </a:ext>
              </a:extLst>
            </p:cNvPr>
            <p:cNvCxnSpPr/>
            <p:nvPr/>
          </p:nvCxnSpPr>
          <p:spPr>
            <a:xfrm>
              <a:off x="9975272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71906D10-C4A7-4C44-A8BD-C5C00D87EE88}"/>
                </a:ext>
              </a:extLst>
            </p:cNvPr>
            <p:cNvCxnSpPr/>
            <p:nvPr/>
          </p:nvCxnSpPr>
          <p:spPr>
            <a:xfrm>
              <a:off x="1115291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43C3CB20-5942-3742-9AEB-A66E7DFCF3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1233055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A74B7117-72C5-3F48-A69C-A49D7003AE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2256804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AF5E205C-FB03-F94B-AE23-4EFEE17A9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3280553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95B79252-FDE9-7E4C-8015-02B4A6664E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4304302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C32E6B8-EF2E-3C48-835F-8AC542FA81F4}"/>
              </a:ext>
            </a:extLst>
          </p:cNvPr>
          <p:cNvGrpSpPr/>
          <p:nvPr/>
        </p:nvGrpSpPr>
        <p:grpSpPr>
          <a:xfrm>
            <a:off x="1025703" y="1622726"/>
            <a:ext cx="10300599" cy="4861424"/>
            <a:chOff x="1025703" y="1746509"/>
            <a:chExt cx="10300599" cy="4861424"/>
          </a:xfrm>
        </p:grpSpPr>
        <p:sp>
          <p:nvSpPr>
            <p:cNvPr id="94" name="Прямоугольник 93">
              <a:extLst>
                <a:ext uri="{FF2B5EF4-FFF2-40B4-BE49-F238E27FC236}">
                  <a16:creationId xmlns:a16="http://schemas.microsoft.com/office/drawing/2014/main" id="{F09A09B0-231F-084E-ACF0-027DEB0A3D0C}"/>
                </a:ext>
              </a:extLst>
            </p:cNvPr>
            <p:cNvSpPr/>
            <p:nvPr/>
          </p:nvSpPr>
          <p:spPr>
            <a:xfrm>
              <a:off x="1241486" y="2573714"/>
              <a:ext cx="10084816" cy="4034219"/>
            </a:xfrm>
            <a:prstGeom prst="rect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7" name="Группа 56">
              <a:extLst>
                <a:ext uri="{FF2B5EF4-FFF2-40B4-BE49-F238E27FC236}">
                  <a16:creationId xmlns:a16="http://schemas.microsoft.com/office/drawing/2014/main" id="{D013809E-5F8F-6748-83B6-636F438DB563}"/>
                </a:ext>
              </a:extLst>
            </p:cNvPr>
            <p:cNvGrpSpPr/>
            <p:nvPr/>
          </p:nvGrpSpPr>
          <p:grpSpPr>
            <a:xfrm>
              <a:off x="1025703" y="1746509"/>
              <a:ext cx="10140595" cy="4743192"/>
              <a:chOff x="1500543" y="1239097"/>
              <a:chExt cx="10140595" cy="4743192"/>
            </a:xfrm>
          </p:grpSpPr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62A2FA9E-293C-9940-90BF-E8D16F1F2510}"/>
                  </a:ext>
                </a:extLst>
              </p:cNvPr>
              <p:cNvSpPr/>
              <p:nvPr/>
            </p:nvSpPr>
            <p:spPr>
              <a:xfrm>
                <a:off x="1500543" y="1948071"/>
                <a:ext cx="10140595" cy="4034218"/>
              </a:xfrm>
              <a:prstGeom prst="rect">
                <a:avLst/>
              </a:prstGeom>
              <a:solidFill>
                <a:srgbClr val="F4F8FB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44FB11FD-63A5-114B-A45E-ADF78C8FB248}"/>
                  </a:ext>
                </a:extLst>
              </p:cNvPr>
              <p:cNvSpPr/>
              <p:nvPr/>
            </p:nvSpPr>
            <p:spPr>
              <a:xfrm>
                <a:off x="1500543" y="1239097"/>
                <a:ext cx="10140595" cy="543340"/>
              </a:xfrm>
              <a:prstGeom prst="rect">
                <a:avLst/>
              </a:prstGeom>
              <a:solidFill>
                <a:srgbClr val="FCD84A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60000"/>
                <a:r>
                  <a:rPr lang="ru-RU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Дневник поездок жителя Москвы</a:t>
                </a:r>
              </a:p>
            </p:txBody>
          </p:sp>
        </p:grpSp>
      </p:grp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273B3074-B9D7-4B4B-9A6A-512B2ABEDA4A}"/>
              </a:ext>
            </a:extLst>
          </p:cNvPr>
          <p:cNvSpPr/>
          <p:nvPr/>
        </p:nvSpPr>
        <p:spPr>
          <a:xfrm>
            <a:off x="4695281" y="3040384"/>
            <a:ext cx="2903593" cy="10471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113" algn="ctr"/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113" algn="ctr"/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Разработчик</a:t>
            </a:r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9FAEB08F-DA6B-3F4D-861D-248BD6EF21AE}"/>
              </a:ext>
            </a:extLst>
          </p:cNvPr>
          <p:cNvSpPr/>
          <p:nvPr/>
        </p:nvSpPr>
        <p:spPr>
          <a:xfrm>
            <a:off x="4983429" y="2711553"/>
            <a:ext cx="2348123" cy="618374"/>
          </a:xfrm>
          <a:prstGeom prst="rect">
            <a:avLst/>
          </a:prstGeom>
          <a:solidFill>
            <a:srgbClr val="A3F6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Малышев Андрей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D5B8B4-8445-8A46-B1A7-1227A8F63E8D}"/>
              </a:ext>
            </a:extLst>
          </p:cNvPr>
          <p:cNvSpPr/>
          <p:nvPr/>
        </p:nvSpPr>
        <p:spPr>
          <a:xfrm>
            <a:off x="1336420" y="3040384"/>
            <a:ext cx="2903593" cy="10471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113" algn="ctr"/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113" algn="ctr"/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Тимлид</a:t>
            </a:r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67173AF2-79D4-4E40-973B-80F732874D0F}"/>
              </a:ext>
            </a:extLst>
          </p:cNvPr>
          <p:cNvSpPr/>
          <p:nvPr/>
        </p:nvSpPr>
        <p:spPr>
          <a:xfrm>
            <a:off x="1614155" y="2734073"/>
            <a:ext cx="2348123" cy="618374"/>
          </a:xfrm>
          <a:prstGeom prst="rect">
            <a:avLst/>
          </a:prstGeom>
          <a:solidFill>
            <a:srgbClr val="A3F6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ru-RU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Кафтаранов</a:t>
            </a: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Тимур</a:t>
            </a:r>
          </a:p>
        </p:txBody>
      </p:sp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3C803408-BB21-6A49-B35C-3C62FB7048CE}"/>
              </a:ext>
            </a:extLst>
          </p:cNvPr>
          <p:cNvSpPr/>
          <p:nvPr/>
        </p:nvSpPr>
        <p:spPr>
          <a:xfrm>
            <a:off x="1336420" y="4918051"/>
            <a:ext cx="2903593" cy="104716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113" algn="ctr"/>
            <a:b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Разработчик</a:t>
            </a:r>
          </a:p>
        </p:txBody>
      </p:sp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C22528AD-F14A-634D-A031-785BA5BEB8F8}"/>
              </a:ext>
            </a:extLst>
          </p:cNvPr>
          <p:cNvSpPr/>
          <p:nvPr/>
        </p:nvSpPr>
        <p:spPr>
          <a:xfrm>
            <a:off x="1614155" y="4611739"/>
            <a:ext cx="2348123" cy="618374"/>
          </a:xfrm>
          <a:prstGeom prst="rect">
            <a:avLst/>
          </a:prstGeom>
          <a:solidFill>
            <a:srgbClr val="A3F6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Фитц Артём</a:t>
            </a:r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B7361083-A029-1A42-8508-98BFC29A43E2}"/>
              </a:ext>
            </a:extLst>
          </p:cNvPr>
          <p:cNvSpPr/>
          <p:nvPr/>
        </p:nvSpPr>
        <p:spPr>
          <a:xfrm>
            <a:off x="4695281" y="4918050"/>
            <a:ext cx="2903593" cy="10471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113" algn="ctr"/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113" algn="ctr"/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Дизайнер</a:t>
            </a:r>
          </a:p>
        </p:txBody>
      </p:sp>
      <p:sp>
        <p:nvSpPr>
          <p:cNvPr id="89" name="Прямоугольник 88">
            <a:extLst>
              <a:ext uri="{FF2B5EF4-FFF2-40B4-BE49-F238E27FC236}">
                <a16:creationId xmlns:a16="http://schemas.microsoft.com/office/drawing/2014/main" id="{DA2FA9BA-F61A-CA43-B805-46BAB6C85BAC}"/>
              </a:ext>
            </a:extLst>
          </p:cNvPr>
          <p:cNvSpPr/>
          <p:nvPr/>
        </p:nvSpPr>
        <p:spPr>
          <a:xfrm>
            <a:off x="4973016" y="4611739"/>
            <a:ext cx="2348123" cy="618374"/>
          </a:xfrm>
          <a:prstGeom prst="rect">
            <a:avLst/>
          </a:prstGeom>
          <a:solidFill>
            <a:srgbClr val="A3F6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Вохмин Артур</a:t>
            </a:r>
          </a:p>
        </p:txBody>
      </p: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0D007BF2-BD2E-614F-83B1-A283B05841CB}"/>
              </a:ext>
            </a:extLst>
          </p:cNvPr>
          <p:cNvSpPr/>
          <p:nvPr/>
        </p:nvSpPr>
        <p:spPr>
          <a:xfrm>
            <a:off x="8046921" y="3870885"/>
            <a:ext cx="2903593" cy="10471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113" algn="ctr"/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113" algn="ctr"/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Аналитик</a:t>
            </a:r>
          </a:p>
        </p:txBody>
      </p:sp>
      <p:sp>
        <p:nvSpPr>
          <p:cNvPr id="92" name="Прямоугольник 91">
            <a:extLst>
              <a:ext uri="{FF2B5EF4-FFF2-40B4-BE49-F238E27FC236}">
                <a16:creationId xmlns:a16="http://schemas.microsoft.com/office/drawing/2014/main" id="{79BEAF1D-AEDD-7F4E-9375-2262FDED18E2}"/>
              </a:ext>
            </a:extLst>
          </p:cNvPr>
          <p:cNvSpPr/>
          <p:nvPr/>
        </p:nvSpPr>
        <p:spPr>
          <a:xfrm>
            <a:off x="8324655" y="3511407"/>
            <a:ext cx="2348123" cy="618374"/>
          </a:xfrm>
          <a:prstGeom prst="rect">
            <a:avLst/>
          </a:prstGeom>
          <a:solidFill>
            <a:srgbClr val="A3F6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Баранов Владимир</a:t>
            </a:r>
          </a:p>
        </p:txBody>
      </p:sp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35678188-399D-B948-8366-FB05289529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57619"/>
          <a:stretch/>
        </p:blipFill>
        <p:spPr>
          <a:xfrm>
            <a:off x="10915356" y="250065"/>
            <a:ext cx="757592" cy="68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04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0491EAE-787D-6A47-B3C9-0CE771467A61}"/>
              </a:ext>
            </a:extLst>
          </p:cNvPr>
          <p:cNvSpPr/>
          <p:nvPr/>
        </p:nvSpPr>
        <p:spPr>
          <a:xfrm>
            <a:off x="11641138" y="0"/>
            <a:ext cx="550862" cy="6858000"/>
          </a:xfrm>
          <a:prstGeom prst="rect">
            <a:avLst/>
          </a:prstGeom>
          <a:solidFill>
            <a:srgbClr val="1B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E141B7D8-8D3B-054A-9CBA-76121CD3179F}"/>
              </a:ext>
            </a:extLst>
          </p:cNvPr>
          <p:cNvSpPr/>
          <p:nvPr/>
        </p:nvSpPr>
        <p:spPr>
          <a:xfrm>
            <a:off x="8465127" y="0"/>
            <a:ext cx="3726873" cy="3228109"/>
          </a:xfrm>
          <a:prstGeom prst="rect">
            <a:avLst/>
          </a:prstGeom>
          <a:solidFill>
            <a:srgbClr val="FCD84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770DA22B-F4F8-AC4D-9785-F802C3F73CB8}"/>
              </a:ext>
            </a:extLst>
          </p:cNvPr>
          <p:cNvGrpSpPr/>
          <p:nvPr/>
        </p:nvGrpSpPr>
        <p:grpSpPr>
          <a:xfrm>
            <a:off x="6606764" y="1147363"/>
            <a:ext cx="4923127" cy="3064399"/>
            <a:chOff x="5971309" y="734291"/>
            <a:chExt cx="5920654" cy="3685309"/>
          </a:xfrm>
        </p:grpSpPr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5E6B7B30-98B5-2446-9C7C-04D5F0C79DE8}"/>
                </a:ext>
              </a:extLst>
            </p:cNvPr>
            <p:cNvCxnSpPr/>
            <p:nvPr/>
          </p:nvCxnSpPr>
          <p:spPr>
            <a:xfrm>
              <a:off x="6442364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0A75D0BD-4CC3-E94E-B266-6BB9310FBF73}"/>
                </a:ext>
              </a:extLst>
            </p:cNvPr>
            <p:cNvCxnSpPr/>
            <p:nvPr/>
          </p:nvCxnSpPr>
          <p:spPr>
            <a:xfrm>
              <a:off x="762000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C47E43EF-ED7F-3147-808C-FD38B4317BB9}"/>
                </a:ext>
              </a:extLst>
            </p:cNvPr>
            <p:cNvCxnSpPr/>
            <p:nvPr/>
          </p:nvCxnSpPr>
          <p:spPr>
            <a:xfrm>
              <a:off x="8797636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408D9632-30DB-0543-82EB-0343FBCD80C2}"/>
                </a:ext>
              </a:extLst>
            </p:cNvPr>
            <p:cNvCxnSpPr/>
            <p:nvPr/>
          </p:nvCxnSpPr>
          <p:spPr>
            <a:xfrm>
              <a:off x="9975272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C06DFB5D-2092-9D4E-8139-A87F0A4EA3E2}"/>
                </a:ext>
              </a:extLst>
            </p:cNvPr>
            <p:cNvCxnSpPr/>
            <p:nvPr/>
          </p:nvCxnSpPr>
          <p:spPr>
            <a:xfrm>
              <a:off x="1115291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57A978D8-F490-2341-92EC-9FB4EC589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1233055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C39F2747-2B1D-FD40-9D81-E9941B1E2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2256804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9C409B7B-0585-8B42-9FD5-FBF2DBD5C5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3280553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72CD522A-31A9-8246-BAB2-2D4ADE1AA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4304302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861715F4-E3CA-2C4E-8F0E-5D45F82AC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77412"/>
            <a:ext cx="1129068" cy="24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708BD27-3235-CF4F-8BC4-41A4593A6264}"/>
              </a:ext>
            </a:extLst>
          </p:cNvPr>
          <p:cNvCxnSpPr/>
          <p:nvPr/>
        </p:nvCxnSpPr>
        <p:spPr>
          <a:xfrm>
            <a:off x="5655212" y="6663397"/>
            <a:ext cx="5627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0660F6-B3C8-494E-9A4B-A5DEB3012D49}"/>
              </a:ext>
            </a:extLst>
          </p:cNvPr>
          <p:cNvSpPr txBox="1"/>
          <p:nvPr/>
        </p:nvSpPr>
        <p:spPr>
          <a:xfrm>
            <a:off x="6217920" y="6532592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АВИШ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B9AC9-D411-8844-BA6E-0E6BB6786CFA}"/>
              </a:ext>
            </a:extLst>
          </p:cNvPr>
          <p:cNvSpPr txBox="1"/>
          <p:nvPr/>
        </p:nvSpPr>
        <p:spPr>
          <a:xfrm>
            <a:off x="128083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2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F15FCC82-5396-D44C-A96C-98E84D43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41" y="1102387"/>
            <a:ext cx="6084654" cy="5068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Дневник Поездок Жителя Москвы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971AD66-5B7F-E144-9DD0-1F69A48FD55C}"/>
              </a:ext>
            </a:extLst>
          </p:cNvPr>
          <p:cNvCxnSpPr>
            <a:cxnSpLocks/>
          </p:cNvCxnSpPr>
          <p:nvPr/>
        </p:nvCxnSpPr>
        <p:spPr>
          <a:xfrm>
            <a:off x="262896" y="2143420"/>
            <a:ext cx="0" cy="257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CC3EEB50-414A-5C4A-A470-2B14C8CB237B}"/>
              </a:ext>
            </a:extLst>
          </p:cNvPr>
          <p:cNvGrpSpPr/>
          <p:nvPr/>
        </p:nvGrpSpPr>
        <p:grpSpPr>
          <a:xfrm>
            <a:off x="6323903" y="2581718"/>
            <a:ext cx="5551083" cy="3292628"/>
            <a:chOff x="5444836" y="2225739"/>
            <a:chExt cx="6447127" cy="3824117"/>
          </a:xfrm>
        </p:grpSpPr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AC0DA94D-A9DD-5747-B9DD-DF7D9C165F4A}"/>
                </a:ext>
              </a:extLst>
            </p:cNvPr>
            <p:cNvSpPr/>
            <p:nvPr/>
          </p:nvSpPr>
          <p:spPr>
            <a:xfrm>
              <a:off x="5615386" y="2359705"/>
              <a:ext cx="6276577" cy="3690151"/>
            </a:xfrm>
            <a:prstGeom prst="rect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A028074D-2BBC-BC4F-99E4-1E0C790FEA9D}"/>
                </a:ext>
              </a:extLst>
            </p:cNvPr>
            <p:cNvSpPr/>
            <p:nvPr/>
          </p:nvSpPr>
          <p:spPr>
            <a:xfrm>
              <a:off x="5444836" y="2225739"/>
              <a:ext cx="6276577" cy="3690151"/>
            </a:xfrm>
            <a:prstGeom prst="rect">
              <a:avLst/>
            </a:prstGeom>
            <a:solidFill>
              <a:srgbClr val="F4F8F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01C5B77-9E76-B04C-9179-438381D4384D}"/>
              </a:ext>
            </a:extLst>
          </p:cNvPr>
          <p:cNvSpPr txBox="1"/>
          <p:nvPr/>
        </p:nvSpPr>
        <p:spPr>
          <a:xfrm>
            <a:off x="11757150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2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171208D7-DCFB-BA41-A83D-DD396E201E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7619"/>
          <a:stretch/>
        </p:blipFill>
        <p:spPr>
          <a:xfrm>
            <a:off x="10915356" y="250065"/>
            <a:ext cx="757592" cy="681108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532ACC4-FC62-D1F6-8CFA-3E53CEAF08CC}"/>
              </a:ext>
            </a:extLst>
          </p:cNvPr>
          <p:cNvSpPr txBox="1">
            <a:spLocks/>
          </p:cNvSpPr>
          <p:nvPr/>
        </p:nvSpPr>
        <p:spPr>
          <a:xfrm>
            <a:off x="255046" y="2922104"/>
            <a:ext cx="5878016" cy="506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Москомархитектуры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4853F2C-7261-755A-81BB-00195E13BF88}"/>
              </a:ext>
            </a:extLst>
          </p:cNvPr>
          <p:cNvCxnSpPr>
            <a:cxnSpLocks/>
          </p:cNvCxnSpPr>
          <p:nvPr/>
        </p:nvCxnSpPr>
        <p:spPr>
          <a:xfrm>
            <a:off x="276640" y="4204525"/>
            <a:ext cx="0" cy="257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BD51F5A-CE25-D7EA-B240-1F27B54FF975}"/>
              </a:ext>
            </a:extLst>
          </p:cNvPr>
          <p:cNvSpPr/>
          <p:nvPr/>
        </p:nvSpPr>
        <p:spPr>
          <a:xfrm>
            <a:off x="342915" y="3678468"/>
            <a:ext cx="5606931" cy="22903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0BE6B46A-E439-160C-31B0-790D42FF2E07}"/>
              </a:ext>
            </a:extLst>
          </p:cNvPr>
          <p:cNvSpPr txBox="1">
            <a:spLocks/>
          </p:cNvSpPr>
          <p:nvPr/>
        </p:nvSpPr>
        <p:spPr>
          <a:xfrm>
            <a:off x="377781" y="3912888"/>
            <a:ext cx="5529629" cy="2130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/>
              <a:t>Занимается градостроительным проектированием, включая территориальное планирование, градостроительное зонирование, планировку территории. 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348CDF13-9D7D-3344-755F-041479AA504F}"/>
              </a:ext>
            </a:extLst>
          </p:cNvPr>
          <p:cNvGrpSpPr/>
          <p:nvPr/>
        </p:nvGrpSpPr>
        <p:grpSpPr>
          <a:xfrm>
            <a:off x="5795920" y="1608151"/>
            <a:ext cx="615326" cy="615326"/>
            <a:chOff x="10792224" y="4918039"/>
            <a:chExt cx="748145" cy="748145"/>
          </a:xfrm>
          <a:solidFill>
            <a:srgbClr val="A3F699"/>
          </a:solidFill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6A7772AC-695E-16D2-C1DF-5F618A75B328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Объект 5">
              <a:extLst>
                <a:ext uri="{FF2B5EF4-FFF2-40B4-BE49-F238E27FC236}">
                  <a16:creationId xmlns:a16="http://schemas.microsoft.com/office/drawing/2014/main" id="{87D891E2-AEE8-DFB4-1B4C-8DA4071A8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pic>
        <p:nvPicPr>
          <p:cNvPr id="19" name="Объект 18">
            <a:extLst>
              <a:ext uri="{FF2B5EF4-FFF2-40B4-BE49-F238E27FC236}">
                <a16:creationId xmlns:a16="http://schemas.microsoft.com/office/drawing/2014/main" id="{70F0B354-B6A9-4242-9040-DBF34E1A0EE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8"/>
          <a:stretch>
            <a:fillRect/>
          </a:stretch>
        </p:blipFill>
        <p:spPr>
          <a:xfrm>
            <a:off x="6361295" y="2618066"/>
            <a:ext cx="5353990" cy="3105314"/>
          </a:xfrm>
          <a:prstGeom prst="rect">
            <a:avLst/>
          </a:prstGeom>
        </p:spPr>
      </p:pic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B4FAC078-D756-9C41-8705-C7E936803CB8}"/>
              </a:ext>
            </a:extLst>
          </p:cNvPr>
          <p:cNvGrpSpPr/>
          <p:nvPr/>
        </p:nvGrpSpPr>
        <p:grpSpPr>
          <a:xfrm rot="5400000">
            <a:off x="10792224" y="5389069"/>
            <a:ext cx="748145" cy="748145"/>
            <a:chOff x="10792224" y="4918039"/>
            <a:chExt cx="748145" cy="748145"/>
          </a:xfrm>
        </p:grpSpPr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D81A6416-2419-6E45-8643-E7D8FD51770A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solidFill>
              <a:srgbClr val="EE4F4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0" name="Объект 5">
              <a:extLst>
                <a:ext uri="{FF2B5EF4-FFF2-40B4-BE49-F238E27FC236}">
                  <a16:creationId xmlns:a16="http://schemas.microsoft.com/office/drawing/2014/main" id="{D2160764-36D2-7E42-B29A-FE41C6005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449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E141B7D8-8D3B-054A-9CBA-76121CD3179F}"/>
              </a:ext>
            </a:extLst>
          </p:cNvPr>
          <p:cNvSpPr/>
          <p:nvPr/>
        </p:nvSpPr>
        <p:spPr>
          <a:xfrm>
            <a:off x="8465127" y="0"/>
            <a:ext cx="3726873" cy="3228109"/>
          </a:xfrm>
          <a:prstGeom prst="rect">
            <a:avLst/>
          </a:prstGeom>
          <a:solidFill>
            <a:srgbClr val="FCD84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770DA22B-F4F8-AC4D-9785-F802C3F73CB8}"/>
              </a:ext>
            </a:extLst>
          </p:cNvPr>
          <p:cNvGrpSpPr/>
          <p:nvPr/>
        </p:nvGrpSpPr>
        <p:grpSpPr>
          <a:xfrm>
            <a:off x="6072166" y="3957905"/>
            <a:ext cx="4923127" cy="3064399"/>
            <a:chOff x="5971309" y="734291"/>
            <a:chExt cx="5920654" cy="3685309"/>
          </a:xfrm>
        </p:grpSpPr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5E6B7B30-98B5-2446-9C7C-04D5F0C79DE8}"/>
                </a:ext>
              </a:extLst>
            </p:cNvPr>
            <p:cNvCxnSpPr/>
            <p:nvPr/>
          </p:nvCxnSpPr>
          <p:spPr>
            <a:xfrm>
              <a:off x="6442364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0A75D0BD-4CC3-E94E-B266-6BB9310FBF73}"/>
                </a:ext>
              </a:extLst>
            </p:cNvPr>
            <p:cNvCxnSpPr/>
            <p:nvPr/>
          </p:nvCxnSpPr>
          <p:spPr>
            <a:xfrm>
              <a:off x="762000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C47E43EF-ED7F-3147-808C-FD38B4317BB9}"/>
                </a:ext>
              </a:extLst>
            </p:cNvPr>
            <p:cNvCxnSpPr/>
            <p:nvPr/>
          </p:nvCxnSpPr>
          <p:spPr>
            <a:xfrm>
              <a:off x="8797636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408D9632-30DB-0543-82EB-0343FBCD80C2}"/>
                </a:ext>
              </a:extLst>
            </p:cNvPr>
            <p:cNvCxnSpPr/>
            <p:nvPr/>
          </p:nvCxnSpPr>
          <p:spPr>
            <a:xfrm>
              <a:off x="9975272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C06DFB5D-2092-9D4E-8139-A87F0A4EA3E2}"/>
                </a:ext>
              </a:extLst>
            </p:cNvPr>
            <p:cNvCxnSpPr/>
            <p:nvPr/>
          </p:nvCxnSpPr>
          <p:spPr>
            <a:xfrm>
              <a:off x="1115291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57A978D8-F490-2341-92EC-9FB4EC589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1233055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C39F2747-2B1D-FD40-9D81-E9941B1E2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2256804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9C409B7B-0585-8B42-9FD5-FBF2DBD5C5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3280553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72CD522A-31A9-8246-BAB2-2D4ADE1AA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4304302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BD51F5A-CE25-D7EA-B240-1F27B54FF975}"/>
              </a:ext>
            </a:extLst>
          </p:cNvPr>
          <p:cNvSpPr/>
          <p:nvPr/>
        </p:nvSpPr>
        <p:spPr>
          <a:xfrm>
            <a:off x="343572" y="2806675"/>
            <a:ext cx="9492767" cy="27956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0491EAE-787D-6A47-B3C9-0CE771467A61}"/>
              </a:ext>
            </a:extLst>
          </p:cNvPr>
          <p:cNvSpPr/>
          <p:nvPr/>
        </p:nvSpPr>
        <p:spPr>
          <a:xfrm>
            <a:off x="11641138" y="0"/>
            <a:ext cx="550862" cy="6858000"/>
          </a:xfrm>
          <a:prstGeom prst="rect">
            <a:avLst/>
          </a:prstGeom>
          <a:solidFill>
            <a:srgbClr val="1B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61715F4-E3CA-2C4E-8F0E-5D45F82AC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77412"/>
            <a:ext cx="1129068" cy="24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708BD27-3235-CF4F-8BC4-41A4593A6264}"/>
              </a:ext>
            </a:extLst>
          </p:cNvPr>
          <p:cNvCxnSpPr/>
          <p:nvPr/>
        </p:nvCxnSpPr>
        <p:spPr>
          <a:xfrm>
            <a:off x="5655212" y="6663397"/>
            <a:ext cx="5627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0660F6-B3C8-494E-9A4B-A5DEB3012D49}"/>
              </a:ext>
            </a:extLst>
          </p:cNvPr>
          <p:cNvSpPr txBox="1"/>
          <p:nvPr/>
        </p:nvSpPr>
        <p:spPr>
          <a:xfrm>
            <a:off x="6217920" y="6532592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АВИШ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B9AC9-D411-8844-BA6E-0E6BB6786CFA}"/>
              </a:ext>
            </a:extLst>
          </p:cNvPr>
          <p:cNvSpPr txBox="1"/>
          <p:nvPr/>
        </p:nvSpPr>
        <p:spPr>
          <a:xfrm>
            <a:off x="128083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3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F15FCC82-5396-D44C-A96C-98E84D43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036481"/>
            <a:ext cx="5823701" cy="5068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Описание кейса - проблемной ситуации 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08CE5AF8-EB23-BE4C-A4E8-F42D828611F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0655" y="2933994"/>
            <a:ext cx="9289913" cy="258402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Существующие методы моделирования транспортных потоков дают лишь обобщенное представление о них, оставляя большие погрешности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Для того что бы успешно планировать быстрорастущую и высоконагруженную Московскую транспортную систему, требуются продвинутые инструменты сбора и анализа данных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971AD66-5B7F-E144-9DD0-1F69A48FD55C}"/>
              </a:ext>
            </a:extLst>
          </p:cNvPr>
          <p:cNvCxnSpPr>
            <a:cxnSpLocks/>
          </p:cNvCxnSpPr>
          <p:nvPr/>
        </p:nvCxnSpPr>
        <p:spPr>
          <a:xfrm>
            <a:off x="262896" y="2143420"/>
            <a:ext cx="0" cy="257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01C5B77-9E76-B04C-9179-438381D4384D}"/>
              </a:ext>
            </a:extLst>
          </p:cNvPr>
          <p:cNvSpPr txBox="1"/>
          <p:nvPr/>
        </p:nvSpPr>
        <p:spPr>
          <a:xfrm>
            <a:off x="11757150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3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B4FAC078-D756-9C41-8705-C7E936803CB8}"/>
              </a:ext>
            </a:extLst>
          </p:cNvPr>
          <p:cNvGrpSpPr/>
          <p:nvPr/>
        </p:nvGrpSpPr>
        <p:grpSpPr>
          <a:xfrm rot="5400000">
            <a:off x="10792224" y="5389069"/>
            <a:ext cx="748145" cy="748145"/>
            <a:chOff x="10792224" y="4918039"/>
            <a:chExt cx="748145" cy="748145"/>
          </a:xfrm>
        </p:grpSpPr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D81A6416-2419-6E45-8643-E7D8FD51770A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solidFill>
              <a:srgbClr val="EE4F4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0" name="Объект 5">
              <a:extLst>
                <a:ext uri="{FF2B5EF4-FFF2-40B4-BE49-F238E27FC236}">
                  <a16:creationId xmlns:a16="http://schemas.microsoft.com/office/drawing/2014/main" id="{D2160764-36D2-7E42-B29A-FE41C6005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CFD9A5C2-0147-EF4B-9852-884ACA9E9B3F}"/>
              </a:ext>
            </a:extLst>
          </p:cNvPr>
          <p:cNvGrpSpPr/>
          <p:nvPr/>
        </p:nvGrpSpPr>
        <p:grpSpPr>
          <a:xfrm>
            <a:off x="7918403" y="904789"/>
            <a:ext cx="615326" cy="615326"/>
            <a:chOff x="10792224" y="4918039"/>
            <a:chExt cx="748145" cy="748145"/>
          </a:xfrm>
          <a:solidFill>
            <a:srgbClr val="A3F699"/>
          </a:solidFill>
        </p:grpSpPr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19FBC866-B16F-8F4F-977F-975CD097DCDD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3" name="Объект 5">
              <a:extLst>
                <a:ext uri="{FF2B5EF4-FFF2-40B4-BE49-F238E27FC236}">
                  <a16:creationId xmlns:a16="http://schemas.microsoft.com/office/drawing/2014/main" id="{3D868CBC-7772-E64D-8EEC-1B84734C3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171208D7-DCFB-BA41-A83D-DD396E201E1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57619"/>
          <a:stretch/>
        </p:blipFill>
        <p:spPr>
          <a:xfrm>
            <a:off x="10915356" y="250065"/>
            <a:ext cx="757592" cy="681108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4853F2C-7261-755A-81BB-00195E13BF88}"/>
              </a:ext>
            </a:extLst>
          </p:cNvPr>
          <p:cNvCxnSpPr>
            <a:cxnSpLocks/>
          </p:cNvCxnSpPr>
          <p:nvPr/>
        </p:nvCxnSpPr>
        <p:spPr>
          <a:xfrm>
            <a:off x="276640" y="4204525"/>
            <a:ext cx="0" cy="257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067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A2A14147-A30D-364E-846F-3B6A47F6B7B6}"/>
              </a:ext>
            </a:extLst>
          </p:cNvPr>
          <p:cNvGrpSpPr/>
          <p:nvPr/>
        </p:nvGrpSpPr>
        <p:grpSpPr>
          <a:xfrm>
            <a:off x="-159405" y="3759911"/>
            <a:ext cx="4923127" cy="3064399"/>
            <a:chOff x="5971309" y="734291"/>
            <a:chExt cx="5920654" cy="3685309"/>
          </a:xfrm>
        </p:grpSpPr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96A7B471-3BE5-0941-A20A-46592BF5A655}"/>
                </a:ext>
              </a:extLst>
            </p:cNvPr>
            <p:cNvCxnSpPr/>
            <p:nvPr/>
          </p:nvCxnSpPr>
          <p:spPr>
            <a:xfrm>
              <a:off x="6442364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>
              <a:extLst>
                <a:ext uri="{FF2B5EF4-FFF2-40B4-BE49-F238E27FC236}">
                  <a16:creationId xmlns:a16="http://schemas.microsoft.com/office/drawing/2014/main" id="{A150A450-C931-B24B-8FD6-8769CC64F969}"/>
                </a:ext>
              </a:extLst>
            </p:cNvPr>
            <p:cNvCxnSpPr/>
            <p:nvPr/>
          </p:nvCxnSpPr>
          <p:spPr>
            <a:xfrm>
              <a:off x="762000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>
              <a:extLst>
                <a:ext uri="{FF2B5EF4-FFF2-40B4-BE49-F238E27FC236}">
                  <a16:creationId xmlns:a16="http://schemas.microsoft.com/office/drawing/2014/main" id="{31B9B4A5-B2F3-4147-96FD-AD2B5962BFFF}"/>
                </a:ext>
              </a:extLst>
            </p:cNvPr>
            <p:cNvCxnSpPr/>
            <p:nvPr/>
          </p:nvCxnSpPr>
          <p:spPr>
            <a:xfrm>
              <a:off x="8797636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>
              <a:extLst>
                <a:ext uri="{FF2B5EF4-FFF2-40B4-BE49-F238E27FC236}">
                  <a16:creationId xmlns:a16="http://schemas.microsoft.com/office/drawing/2014/main" id="{2AA0CFDE-2758-F84C-9873-EF0922F5AB66}"/>
                </a:ext>
              </a:extLst>
            </p:cNvPr>
            <p:cNvCxnSpPr/>
            <p:nvPr/>
          </p:nvCxnSpPr>
          <p:spPr>
            <a:xfrm>
              <a:off x="9975272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id="{88A3E9EC-6923-3940-84F2-9A522FD27879}"/>
                </a:ext>
              </a:extLst>
            </p:cNvPr>
            <p:cNvCxnSpPr/>
            <p:nvPr/>
          </p:nvCxnSpPr>
          <p:spPr>
            <a:xfrm>
              <a:off x="1115291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>
              <a:extLst>
                <a:ext uri="{FF2B5EF4-FFF2-40B4-BE49-F238E27FC236}">
                  <a16:creationId xmlns:a16="http://schemas.microsoft.com/office/drawing/2014/main" id="{E208FC98-7592-0F4D-ADA7-15FEA93142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1233055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>
              <a:extLst>
                <a:ext uri="{FF2B5EF4-FFF2-40B4-BE49-F238E27FC236}">
                  <a16:creationId xmlns:a16="http://schemas.microsoft.com/office/drawing/2014/main" id="{C9D0FFEF-DD6E-B34A-A831-61BC612092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2256804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1CF8F328-86DA-B54B-AB65-0DC866E887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3280553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>
              <a:extLst>
                <a:ext uri="{FF2B5EF4-FFF2-40B4-BE49-F238E27FC236}">
                  <a16:creationId xmlns:a16="http://schemas.microsoft.com/office/drawing/2014/main" id="{B82D2770-1618-4D4B-8D4D-749701E351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4304302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id="{0C02C420-C4D5-5048-A1BC-847A49D1292D}"/>
              </a:ext>
            </a:extLst>
          </p:cNvPr>
          <p:cNvSpPr/>
          <p:nvPr/>
        </p:nvSpPr>
        <p:spPr>
          <a:xfrm>
            <a:off x="10533119" y="-240594"/>
            <a:ext cx="1658880" cy="3803374"/>
          </a:xfrm>
          <a:prstGeom prst="rect">
            <a:avLst/>
          </a:prstGeom>
          <a:solidFill>
            <a:srgbClr val="A3F6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4" name="Группа 123">
            <a:extLst>
              <a:ext uri="{FF2B5EF4-FFF2-40B4-BE49-F238E27FC236}">
                <a16:creationId xmlns:a16="http://schemas.microsoft.com/office/drawing/2014/main" id="{F4687B37-829B-D54E-89B9-ACFBF167590A}"/>
              </a:ext>
            </a:extLst>
          </p:cNvPr>
          <p:cNvGrpSpPr/>
          <p:nvPr/>
        </p:nvGrpSpPr>
        <p:grpSpPr>
          <a:xfrm>
            <a:off x="707389" y="1932419"/>
            <a:ext cx="10655170" cy="4490893"/>
            <a:chOff x="5444836" y="1978083"/>
            <a:chExt cx="6360738" cy="4071774"/>
          </a:xfrm>
        </p:grpSpPr>
        <p:sp>
          <p:nvSpPr>
            <p:cNvPr id="125" name="Прямоугольник 124">
              <a:extLst>
                <a:ext uri="{FF2B5EF4-FFF2-40B4-BE49-F238E27FC236}">
                  <a16:creationId xmlns:a16="http://schemas.microsoft.com/office/drawing/2014/main" id="{69438AF5-184E-F348-9A67-D5F822BBE811}"/>
                </a:ext>
              </a:extLst>
            </p:cNvPr>
            <p:cNvSpPr/>
            <p:nvPr/>
          </p:nvSpPr>
          <p:spPr>
            <a:xfrm>
              <a:off x="5615385" y="2097488"/>
              <a:ext cx="6190189" cy="3952369"/>
            </a:xfrm>
            <a:prstGeom prst="rect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Прямоугольник 125">
              <a:extLst>
                <a:ext uri="{FF2B5EF4-FFF2-40B4-BE49-F238E27FC236}">
                  <a16:creationId xmlns:a16="http://schemas.microsoft.com/office/drawing/2014/main" id="{B001A50E-391A-9544-BE2B-377B622C9319}"/>
                </a:ext>
              </a:extLst>
            </p:cNvPr>
            <p:cNvSpPr/>
            <p:nvPr/>
          </p:nvSpPr>
          <p:spPr>
            <a:xfrm>
              <a:off x="5444836" y="1978083"/>
              <a:ext cx="6276578" cy="3937807"/>
            </a:xfrm>
            <a:prstGeom prst="rect">
              <a:avLst/>
            </a:prstGeom>
            <a:solidFill>
              <a:srgbClr val="F4F8F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2" name="Прямоугольник 111">
            <a:extLst>
              <a:ext uri="{FF2B5EF4-FFF2-40B4-BE49-F238E27FC236}">
                <a16:creationId xmlns:a16="http://schemas.microsoft.com/office/drawing/2014/main" id="{29360212-4F8C-F040-91F7-8488EB826515}"/>
              </a:ext>
            </a:extLst>
          </p:cNvPr>
          <p:cNvSpPr/>
          <p:nvPr/>
        </p:nvSpPr>
        <p:spPr>
          <a:xfrm>
            <a:off x="11641138" y="0"/>
            <a:ext cx="550862" cy="6858000"/>
          </a:xfrm>
          <a:prstGeom prst="rect">
            <a:avLst/>
          </a:prstGeom>
          <a:solidFill>
            <a:srgbClr val="EE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61715F4-E3CA-2C4E-8F0E-5D45F82AC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77412"/>
            <a:ext cx="1129068" cy="24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708BD27-3235-CF4F-8BC4-41A4593A6264}"/>
              </a:ext>
            </a:extLst>
          </p:cNvPr>
          <p:cNvCxnSpPr/>
          <p:nvPr/>
        </p:nvCxnSpPr>
        <p:spPr>
          <a:xfrm>
            <a:off x="5655212" y="6663397"/>
            <a:ext cx="5627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0660F6-B3C8-494E-9A4B-A5DEB3012D49}"/>
              </a:ext>
            </a:extLst>
          </p:cNvPr>
          <p:cNvSpPr txBox="1"/>
          <p:nvPr/>
        </p:nvSpPr>
        <p:spPr>
          <a:xfrm>
            <a:off x="6217920" y="6532592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АВИШ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B9AC9-D411-8844-BA6E-0E6BB6786CFA}"/>
              </a:ext>
            </a:extLst>
          </p:cNvPr>
          <p:cNvSpPr txBox="1"/>
          <p:nvPr/>
        </p:nvSpPr>
        <p:spPr>
          <a:xfrm>
            <a:off x="128083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4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F15FCC82-5396-D44C-A96C-98E84D43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986" y="1308044"/>
            <a:ext cx="9644103" cy="5068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Анализ корневых причин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4D2AB5-9F45-924F-A184-54530C1D2B70}"/>
              </a:ext>
            </a:extLst>
          </p:cNvPr>
          <p:cNvSpPr txBox="1"/>
          <p:nvPr/>
        </p:nvSpPr>
        <p:spPr>
          <a:xfrm>
            <a:off x="11757150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4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655CC65F-FB4E-4A4A-B3B7-0960E9E776B3}"/>
              </a:ext>
            </a:extLst>
          </p:cNvPr>
          <p:cNvGrpSpPr/>
          <p:nvPr/>
        </p:nvGrpSpPr>
        <p:grpSpPr>
          <a:xfrm>
            <a:off x="9286272" y="806784"/>
            <a:ext cx="615326" cy="615326"/>
            <a:chOff x="10792224" y="4918039"/>
            <a:chExt cx="748145" cy="748145"/>
          </a:xfrm>
          <a:solidFill>
            <a:srgbClr val="A3F699"/>
          </a:solidFill>
        </p:grpSpPr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0AEE6330-5C29-B343-B288-2E34811AC143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2" name="Объект 5">
              <a:extLst>
                <a:ext uri="{FF2B5EF4-FFF2-40B4-BE49-F238E27FC236}">
                  <a16:creationId xmlns:a16="http://schemas.microsoft.com/office/drawing/2014/main" id="{D5CA77C2-B0E4-5749-8EE5-FEE32CE71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357C39B8-D74D-E04E-9878-94724941CD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7619"/>
          <a:stretch/>
        </p:blipFill>
        <p:spPr>
          <a:xfrm>
            <a:off x="10915356" y="250065"/>
            <a:ext cx="757592" cy="681108"/>
          </a:xfrm>
          <a:prstGeom prst="rect">
            <a:avLst/>
          </a:prstGeom>
        </p:spPr>
      </p:pic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6B8A8CD5-787F-E2C1-890A-FC2F735C80E2}"/>
              </a:ext>
            </a:extLst>
          </p:cNvPr>
          <p:cNvSpPr txBox="1">
            <a:spLocks/>
          </p:cNvSpPr>
          <p:nvPr/>
        </p:nvSpPr>
        <p:spPr>
          <a:xfrm>
            <a:off x="371474" y="872917"/>
            <a:ext cx="9376482" cy="506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Актуальность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8069CEF-B5ED-274D-82E2-3508F6A19AF7}"/>
              </a:ext>
            </a:extLst>
          </p:cNvPr>
          <p:cNvSpPr/>
          <p:nvPr/>
        </p:nvSpPr>
        <p:spPr>
          <a:xfrm>
            <a:off x="931317" y="2236417"/>
            <a:ext cx="66971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dirty="0"/>
              <a:t>Опрос на портале «Активный гражданин» затрагивает меньше 1% жителей Москвы, выборка не репрезентативна</a:t>
            </a:r>
            <a:r>
              <a:rPr lang="en-US" sz="2400" dirty="0"/>
              <a:t>, </a:t>
            </a:r>
            <a:r>
              <a:rPr lang="ru-RU" sz="2400" dirty="0"/>
              <a:t>опрос занимает много времени, в силу этого респонденты не могут указать точное время в пути.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По данным проездных документов нельзя определить конечную точку маршрута и время в пути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Данные сотовых операторов не дают понять, каким видом транспорта пользовался человек</a:t>
            </a: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DC6A3663-8969-5E4A-9EF8-193711EB1D71}"/>
              </a:ext>
            </a:extLst>
          </p:cNvPr>
          <p:cNvGrpSpPr/>
          <p:nvPr/>
        </p:nvGrpSpPr>
        <p:grpSpPr>
          <a:xfrm>
            <a:off x="10792224" y="4918039"/>
            <a:ext cx="748145" cy="748145"/>
            <a:chOff x="10792224" y="4918039"/>
            <a:chExt cx="748145" cy="748145"/>
          </a:xfrm>
        </p:grpSpPr>
        <p:sp>
          <p:nvSpPr>
            <p:cNvPr id="105" name="Овал 104">
              <a:extLst>
                <a:ext uri="{FF2B5EF4-FFF2-40B4-BE49-F238E27FC236}">
                  <a16:creationId xmlns:a16="http://schemas.microsoft.com/office/drawing/2014/main" id="{3268C97F-CAA3-B841-9227-988018B73BED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solidFill>
              <a:srgbClr val="1B365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6" name="Объект 5">
              <a:extLst>
                <a:ext uri="{FF2B5EF4-FFF2-40B4-BE49-F238E27FC236}">
                  <a16:creationId xmlns:a16="http://schemas.microsoft.com/office/drawing/2014/main" id="{A75F1DB7-F235-A64F-9AC3-6E7C07053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9407BE42-3914-5241-B1C0-670436F60B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8213" y="1954835"/>
            <a:ext cx="4012470" cy="428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63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EA05245D-AFFC-5742-BB52-BB15CB86A03E}"/>
              </a:ext>
            </a:extLst>
          </p:cNvPr>
          <p:cNvSpPr/>
          <p:nvPr/>
        </p:nvSpPr>
        <p:spPr>
          <a:xfrm>
            <a:off x="11641138" y="0"/>
            <a:ext cx="550862" cy="6858000"/>
          </a:xfrm>
          <a:prstGeom prst="rect">
            <a:avLst/>
          </a:prstGeom>
          <a:solidFill>
            <a:srgbClr val="A3F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88671AF1-691D-0649-AFB7-F1ACEDAF2402}"/>
              </a:ext>
            </a:extLst>
          </p:cNvPr>
          <p:cNvSpPr/>
          <p:nvPr/>
        </p:nvSpPr>
        <p:spPr>
          <a:xfrm>
            <a:off x="10533120" y="-198507"/>
            <a:ext cx="1658880" cy="3803374"/>
          </a:xfrm>
          <a:prstGeom prst="rect">
            <a:avLst/>
          </a:prstGeom>
          <a:solidFill>
            <a:srgbClr val="EE4F4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F99302E-4429-1E40-8A59-A4B2800DA560}"/>
              </a:ext>
            </a:extLst>
          </p:cNvPr>
          <p:cNvGrpSpPr/>
          <p:nvPr/>
        </p:nvGrpSpPr>
        <p:grpSpPr>
          <a:xfrm>
            <a:off x="9805539" y="2793940"/>
            <a:ext cx="4923127" cy="3064399"/>
            <a:chOff x="5971309" y="734291"/>
            <a:chExt cx="5920654" cy="3685309"/>
          </a:xfrm>
        </p:grpSpPr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464A3754-95D9-0840-8087-63DF4C87639B}"/>
                </a:ext>
              </a:extLst>
            </p:cNvPr>
            <p:cNvCxnSpPr/>
            <p:nvPr/>
          </p:nvCxnSpPr>
          <p:spPr>
            <a:xfrm>
              <a:off x="6442364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65DF9276-2B84-2841-8354-9A168E36EA17}"/>
                </a:ext>
              </a:extLst>
            </p:cNvPr>
            <p:cNvCxnSpPr/>
            <p:nvPr/>
          </p:nvCxnSpPr>
          <p:spPr>
            <a:xfrm>
              <a:off x="762000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41ACBFC0-A44C-6B47-A267-FABAAA4A7D57}"/>
                </a:ext>
              </a:extLst>
            </p:cNvPr>
            <p:cNvCxnSpPr/>
            <p:nvPr/>
          </p:nvCxnSpPr>
          <p:spPr>
            <a:xfrm>
              <a:off x="8797636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49BB257B-6DD3-D942-AF25-B9A61A6F2722}"/>
                </a:ext>
              </a:extLst>
            </p:cNvPr>
            <p:cNvCxnSpPr/>
            <p:nvPr/>
          </p:nvCxnSpPr>
          <p:spPr>
            <a:xfrm>
              <a:off x="9975272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6D4AB359-BD24-7F46-858F-D096533278DC}"/>
                </a:ext>
              </a:extLst>
            </p:cNvPr>
            <p:cNvCxnSpPr/>
            <p:nvPr/>
          </p:nvCxnSpPr>
          <p:spPr>
            <a:xfrm>
              <a:off x="1115291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8DAABB02-6B61-8847-87CB-6DBAD44B9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1233055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C0D7E9F4-8699-054A-A6F2-7CE804871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2256804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62A98727-8D96-5D47-BD4F-89544E89FC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3280553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C1D28CEC-FDCF-E841-A845-95EF3F38E8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4304302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861715F4-E3CA-2C4E-8F0E-5D45F82AC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77412"/>
            <a:ext cx="1129068" cy="24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708BD27-3235-CF4F-8BC4-41A4593A6264}"/>
              </a:ext>
            </a:extLst>
          </p:cNvPr>
          <p:cNvCxnSpPr/>
          <p:nvPr/>
        </p:nvCxnSpPr>
        <p:spPr>
          <a:xfrm>
            <a:off x="5655212" y="6663397"/>
            <a:ext cx="5627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0660F6-B3C8-494E-9A4B-A5DEB3012D49}"/>
              </a:ext>
            </a:extLst>
          </p:cNvPr>
          <p:cNvSpPr txBox="1"/>
          <p:nvPr/>
        </p:nvSpPr>
        <p:spPr>
          <a:xfrm>
            <a:off x="6217920" y="6532592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АВИШ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B9AC9-D411-8844-BA6E-0E6BB6786CFA}"/>
              </a:ext>
            </a:extLst>
          </p:cNvPr>
          <p:cNvSpPr txBox="1"/>
          <p:nvPr/>
        </p:nvSpPr>
        <p:spPr>
          <a:xfrm>
            <a:off x="128083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5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971AD66-5B7F-E144-9DD0-1F69A48FD55C}"/>
              </a:ext>
            </a:extLst>
          </p:cNvPr>
          <p:cNvCxnSpPr>
            <a:cxnSpLocks/>
          </p:cNvCxnSpPr>
          <p:nvPr/>
        </p:nvCxnSpPr>
        <p:spPr>
          <a:xfrm>
            <a:off x="262896" y="2143420"/>
            <a:ext cx="0" cy="257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54D2AB5-9F45-924F-A184-54530C1D2B70}"/>
              </a:ext>
            </a:extLst>
          </p:cNvPr>
          <p:cNvSpPr txBox="1"/>
          <p:nvPr/>
        </p:nvSpPr>
        <p:spPr>
          <a:xfrm>
            <a:off x="11757150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5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655CC65F-FB4E-4A4A-B3B7-0960E9E776B3}"/>
              </a:ext>
            </a:extLst>
          </p:cNvPr>
          <p:cNvGrpSpPr/>
          <p:nvPr/>
        </p:nvGrpSpPr>
        <p:grpSpPr>
          <a:xfrm>
            <a:off x="8614125" y="764487"/>
            <a:ext cx="615326" cy="615326"/>
            <a:chOff x="10792224" y="4918039"/>
            <a:chExt cx="748145" cy="748145"/>
          </a:xfrm>
          <a:solidFill>
            <a:srgbClr val="FCD84A"/>
          </a:solidFill>
        </p:grpSpPr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0AEE6330-5C29-B343-B288-2E34811AC143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2" name="Объект 5">
              <a:extLst>
                <a:ext uri="{FF2B5EF4-FFF2-40B4-BE49-F238E27FC236}">
                  <a16:creationId xmlns:a16="http://schemas.microsoft.com/office/drawing/2014/main" id="{D5CA77C2-B0E4-5749-8EE5-FEE32CE71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F6E16D60-C277-F64F-8ADE-F492473968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7619"/>
          <a:stretch/>
        </p:blipFill>
        <p:spPr>
          <a:xfrm>
            <a:off x="10915356" y="250065"/>
            <a:ext cx="757592" cy="681108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A2A1DF2-C5CC-5052-DD6B-819A0B9C0062}"/>
              </a:ext>
            </a:extLst>
          </p:cNvPr>
          <p:cNvSpPr txBox="1">
            <a:spLocks/>
          </p:cNvSpPr>
          <p:nvPr/>
        </p:nvSpPr>
        <p:spPr>
          <a:xfrm>
            <a:off x="371474" y="872917"/>
            <a:ext cx="9376482" cy="506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TCMH 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Заголовок 1">
            <a:extLst>
              <a:ext uri="{FF2B5EF4-FFF2-40B4-BE49-F238E27FC236}">
                <a16:creationId xmlns:a16="http://schemas.microsoft.com/office/drawing/2014/main" id="{5D602368-1478-D243-8DE3-E1AE85DF229A}"/>
              </a:ext>
            </a:extLst>
          </p:cNvPr>
          <p:cNvSpPr txBox="1">
            <a:spLocks/>
          </p:cNvSpPr>
          <p:nvPr/>
        </p:nvSpPr>
        <p:spPr>
          <a:xfrm>
            <a:off x="504803" y="1416540"/>
            <a:ext cx="9376482" cy="7213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Temporal Convolution Multi-Head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attention deep learning fusion model 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FA720053-0E8D-B645-8248-472D7151D26B}"/>
              </a:ext>
            </a:extLst>
          </p:cNvPr>
          <p:cNvGrpSpPr/>
          <p:nvPr/>
        </p:nvGrpSpPr>
        <p:grpSpPr>
          <a:xfrm>
            <a:off x="4545299" y="2275134"/>
            <a:ext cx="7337979" cy="3939606"/>
            <a:chOff x="4683275" y="2365434"/>
            <a:chExt cx="7337979" cy="3939606"/>
          </a:xfrm>
        </p:grpSpPr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D2B91965-7F61-304E-B7D8-F9E608A08747}"/>
                </a:ext>
              </a:extLst>
            </p:cNvPr>
            <p:cNvGrpSpPr/>
            <p:nvPr/>
          </p:nvGrpSpPr>
          <p:grpSpPr>
            <a:xfrm>
              <a:off x="4683275" y="2365434"/>
              <a:ext cx="7337979" cy="3939606"/>
              <a:chOff x="5381409" y="1814944"/>
              <a:chExt cx="6644130" cy="4234913"/>
            </a:xfrm>
          </p:grpSpPr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BA24F3DF-A482-8149-B13E-B524381F29BD}"/>
                  </a:ext>
                </a:extLst>
              </p:cNvPr>
              <p:cNvSpPr/>
              <p:nvPr/>
            </p:nvSpPr>
            <p:spPr>
              <a:xfrm>
                <a:off x="5546869" y="1948911"/>
                <a:ext cx="6478670" cy="4100946"/>
              </a:xfrm>
              <a:prstGeom prst="rect">
                <a:avLst/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ru-RU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4EB3E69-AF4C-C542-A9E1-1436438392EC}"/>
                  </a:ext>
                </a:extLst>
              </p:cNvPr>
              <p:cNvSpPr/>
              <p:nvPr/>
            </p:nvSpPr>
            <p:spPr>
              <a:xfrm>
                <a:off x="5381409" y="1814944"/>
                <a:ext cx="6560693" cy="4100946"/>
              </a:xfrm>
              <a:prstGeom prst="rect">
                <a:avLst/>
              </a:prstGeom>
              <a:solidFill>
                <a:srgbClr val="F4F8FB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ru-RU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B1FDB7EF-B9E6-024F-8E2E-301561802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58742" y="2369892"/>
              <a:ext cx="7155240" cy="3798916"/>
            </a:xfrm>
            <a:prstGeom prst="rect">
              <a:avLst/>
            </a:prstGeom>
          </p:spPr>
        </p:pic>
      </p:grp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C7B587B7-7A72-0A44-B0A6-31B520216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6930" y="5441460"/>
            <a:ext cx="1461476" cy="1461476"/>
          </a:xfrm>
          <a:prstGeom prst="rect">
            <a:avLst/>
          </a:prstGeom>
        </p:spPr>
      </p:pic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A5E13A06-A1B8-8944-AF01-A8587F8C23E0}"/>
              </a:ext>
            </a:extLst>
          </p:cNvPr>
          <p:cNvGrpSpPr/>
          <p:nvPr/>
        </p:nvGrpSpPr>
        <p:grpSpPr>
          <a:xfrm>
            <a:off x="397709" y="2275134"/>
            <a:ext cx="3776334" cy="3048957"/>
            <a:chOff x="5444836" y="1814945"/>
            <a:chExt cx="6360738" cy="4234912"/>
          </a:xfrm>
        </p:grpSpPr>
        <p:sp>
          <p:nvSpPr>
            <p:cNvPr id="64" name="Прямоугольник 63">
              <a:extLst>
                <a:ext uri="{FF2B5EF4-FFF2-40B4-BE49-F238E27FC236}">
                  <a16:creationId xmlns:a16="http://schemas.microsoft.com/office/drawing/2014/main" id="{7E156B1E-CF39-5643-88B6-AC53326BD35D}"/>
                </a:ext>
              </a:extLst>
            </p:cNvPr>
            <p:cNvSpPr/>
            <p:nvPr/>
          </p:nvSpPr>
          <p:spPr>
            <a:xfrm>
              <a:off x="5615385" y="1948911"/>
              <a:ext cx="6190189" cy="4100946"/>
            </a:xfrm>
            <a:prstGeom prst="rect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Прямоугольник 64">
              <a:extLst>
                <a:ext uri="{FF2B5EF4-FFF2-40B4-BE49-F238E27FC236}">
                  <a16:creationId xmlns:a16="http://schemas.microsoft.com/office/drawing/2014/main" id="{5CA359BE-88DC-9946-9FEB-CF30B9214553}"/>
                </a:ext>
              </a:extLst>
            </p:cNvPr>
            <p:cNvSpPr/>
            <p:nvPr/>
          </p:nvSpPr>
          <p:spPr>
            <a:xfrm>
              <a:off x="5444836" y="1814945"/>
              <a:ext cx="6276578" cy="4100947"/>
            </a:xfrm>
            <a:prstGeom prst="rect">
              <a:avLst/>
            </a:prstGeom>
            <a:solidFill>
              <a:srgbClr val="F4F8F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Была создана в 2023 году.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Создание спонсировано Национальным фондом естественных наук Китая</a:t>
              </a:r>
              <a:r>
                <a:rPr lang="en-US" sz="2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Достигнутая точность – </a:t>
              </a:r>
              <a:r>
                <a:rPr lang="en-US" sz="2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90%.</a:t>
              </a:r>
              <a:endParaRPr lang="ru-RU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341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EA05245D-AFFC-5742-BB52-BB15CB86A03E}"/>
              </a:ext>
            </a:extLst>
          </p:cNvPr>
          <p:cNvSpPr/>
          <p:nvPr/>
        </p:nvSpPr>
        <p:spPr>
          <a:xfrm>
            <a:off x="11641138" y="0"/>
            <a:ext cx="550862" cy="6858000"/>
          </a:xfrm>
          <a:prstGeom prst="rect">
            <a:avLst/>
          </a:prstGeom>
          <a:solidFill>
            <a:srgbClr val="EE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88671AF1-691D-0649-AFB7-F1ACEDAF2402}"/>
              </a:ext>
            </a:extLst>
          </p:cNvPr>
          <p:cNvSpPr/>
          <p:nvPr/>
        </p:nvSpPr>
        <p:spPr>
          <a:xfrm>
            <a:off x="8388626" y="-240594"/>
            <a:ext cx="3803374" cy="3803374"/>
          </a:xfrm>
          <a:prstGeom prst="rect">
            <a:avLst/>
          </a:prstGeom>
          <a:solidFill>
            <a:srgbClr val="A3F6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F99302E-4429-1E40-8A59-A4B2800DA560}"/>
              </a:ext>
            </a:extLst>
          </p:cNvPr>
          <p:cNvGrpSpPr/>
          <p:nvPr/>
        </p:nvGrpSpPr>
        <p:grpSpPr>
          <a:xfrm>
            <a:off x="6280542" y="814867"/>
            <a:ext cx="4923127" cy="3064399"/>
            <a:chOff x="5971309" y="734291"/>
            <a:chExt cx="5920654" cy="3685309"/>
          </a:xfrm>
        </p:grpSpPr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464A3754-95D9-0840-8087-63DF4C87639B}"/>
                </a:ext>
              </a:extLst>
            </p:cNvPr>
            <p:cNvCxnSpPr/>
            <p:nvPr/>
          </p:nvCxnSpPr>
          <p:spPr>
            <a:xfrm>
              <a:off x="6442364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65DF9276-2B84-2841-8354-9A168E36EA17}"/>
                </a:ext>
              </a:extLst>
            </p:cNvPr>
            <p:cNvCxnSpPr/>
            <p:nvPr/>
          </p:nvCxnSpPr>
          <p:spPr>
            <a:xfrm>
              <a:off x="762000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41ACBFC0-A44C-6B47-A267-FABAAA4A7D57}"/>
                </a:ext>
              </a:extLst>
            </p:cNvPr>
            <p:cNvCxnSpPr/>
            <p:nvPr/>
          </p:nvCxnSpPr>
          <p:spPr>
            <a:xfrm>
              <a:off x="8797636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49BB257B-6DD3-D942-AF25-B9A61A6F2722}"/>
                </a:ext>
              </a:extLst>
            </p:cNvPr>
            <p:cNvCxnSpPr/>
            <p:nvPr/>
          </p:nvCxnSpPr>
          <p:spPr>
            <a:xfrm>
              <a:off x="9975272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6D4AB359-BD24-7F46-858F-D096533278DC}"/>
                </a:ext>
              </a:extLst>
            </p:cNvPr>
            <p:cNvCxnSpPr/>
            <p:nvPr/>
          </p:nvCxnSpPr>
          <p:spPr>
            <a:xfrm>
              <a:off x="1115291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8DAABB02-6B61-8847-87CB-6DBAD44B9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1233055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C0D7E9F4-8699-054A-A6F2-7CE804871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2256804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62A98727-8D96-5D47-BD4F-89544E89FC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3280553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C1D28CEC-FDCF-E841-A845-95EF3F38E8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4304302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861715F4-E3CA-2C4E-8F0E-5D45F82AC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77412"/>
            <a:ext cx="1129068" cy="24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708BD27-3235-CF4F-8BC4-41A4593A6264}"/>
              </a:ext>
            </a:extLst>
          </p:cNvPr>
          <p:cNvCxnSpPr/>
          <p:nvPr/>
        </p:nvCxnSpPr>
        <p:spPr>
          <a:xfrm>
            <a:off x="5655212" y="6663397"/>
            <a:ext cx="5627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0660F6-B3C8-494E-9A4B-A5DEB3012D49}"/>
              </a:ext>
            </a:extLst>
          </p:cNvPr>
          <p:cNvSpPr txBox="1"/>
          <p:nvPr/>
        </p:nvSpPr>
        <p:spPr>
          <a:xfrm>
            <a:off x="6217920" y="6532592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АВИШ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B9AC9-D411-8844-BA6E-0E6BB6786CFA}"/>
              </a:ext>
            </a:extLst>
          </p:cNvPr>
          <p:cNvSpPr txBox="1"/>
          <p:nvPr/>
        </p:nvSpPr>
        <p:spPr>
          <a:xfrm>
            <a:off x="128083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6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F15FCC82-5396-D44C-A96C-98E84D43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1" y="860999"/>
            <a:ext cx="7709853" cy="5068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Образ результата проекта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4D2AB5-9F45-924F-A184-54530C1D2B70}"/>
              </a:ext>
            </a:extLst>
          </p:cNvPr>
          <p:cNvSpPr txBox="1"/>
          <p:nvPr/>
        </p:nvSpPr>
        <p:spPr>
          <a:xfrm>
            <a:off x="11757150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6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08CE5AF8-EB23-BE4C-A4E8-F42D828611F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0780" y="1777107"/>
            <a:ext cx="5585322" cy="170477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Описание заказчика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EDACB35-DE68-394C-857B-0B867156867E}"/>
              </a:ext>
            </a:extLst>
          </p:cNvPr>
          <p:cNvGrpSpPr/>
          <p:nvPr/>
        </p:nvGrpSpPr>
        <p:grpSpPr>
          <a:xfrm>
            <a:off x="988331" y="1700733"/>
            <a:ext cx="10226751" cy="4701053"/>
            <a:chOff x="386092" y="1744714"/>
            <a:chExt cx="11458830" cy="4362237"/>
          </a:xfrm>
        </p:grpSpPr>
        <p:sp>
          <p:nvSpPr>
            <p:cNvPr id="81" name="Прямоугольник 80">
              <a:extLst>
                <a:ext uri="{FF2B5EF4-FFF2-40B4-BE49-F238E27FC236}">
                  <a16:creationId xmlns:a16="http://schemas.microsoft.com/office/drawing/2014/main" id="{2B7815DF-AFCD-484F-A076-A32941C0D456}"/>
                </a:ext>
              </a:extLst>
            </p:cNvPr>
            <p:cNvSpPr/>
            <p:nvPr/>
          </p:nvSpPr>
          <p:spPr>
            <a:xfrm>
              <a:off x="720931" y="1853004"/>
              <a:ext cx="11123991" cy="4253947"/>
            </a:xfrm>
            <a:prstGeom prst="rect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Прямоугольник 79">
              <a:extLst>
                <a:ext uri="{FF2B5EF4-FFF2-40B4-BE49-F238E27FC236}">
                  <a16:creationId xmlns:a16="http://schemas.microsoft.com/office/drawing/2014/main" id="{98B529C6-AD65-A747-9A5C-7C83926C2BB1}"/>
                </a:ext>
              </a:extLst>
            </p:cNvPr>
            <p:cNvSpPr/>
            <p:nvPr/>
          </p:nvSpPr>
          <p:spPr>
            <a:xfrm>
              <a:off x="386092" y="1744714"/>
              <a:ext cx="11289972" cy="4253947"/>
            </a:xfrm>
            <a:prstGeom prst="rect">
              <a:avLst/>
            </a:prstGeom>
            <a:solidFill>
              <a:srgbClr val="F4F8F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Объект 2">
              <a:extLst>
                <a:ext uri="{FF2B5EF4-FFF2-40B4-BE49-F238E27FC236}">
                  <a16:creationId xmlns:a16="http://schemas.microsoft.com/office/drawing/2014/main" id="{C2492886-876E-7F40-AD6E-54F0841FE44D}"/>
                </a:ext>
              </a:extLst>
            </p:cNvPr>
            <p:cNvSpPr txBox="1">
              <a:spLocks/>
            </p:cNvSpPr>
            <p:nvPr/>
          </p:nvSpPr>
          <p:spPr>
            <a:xfrm>
              <a:off x="585338" y="1931440"/>
              <a:ext cx="10920988" cy="38598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ru-RU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D6073EE0-5490-3944-BD09-C400C70A25DB}"/>
              </a:ext>
            </a:extLst>
          </p:cNvPr>
          <p:cNvGrpSpPr/>
          <p:nvPr/>
        </p:nvGrpSpPr>
        <p:grpSpPr>
          <a:xfrm>
            <a:off x="7101737" y="824776"/>
            <a:ext cx="615326" cy="615326"/>
            <a:chOff x="10792224" y="4918039"/>
            <a:chExt cx="748145" cy="748145"/>
          </a:xfrm>
          <a:solidFill>
            <a:srgbClr val="A3F699"/>
          </a:solidFill>
        </p:grpSpPr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207BD109-D2AF-0141-8370-A37B49F04C3B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4" name="Объект 5">
              <a:extLst>
                <a:ext uri="{FF2B5EF4-FFF2-40B4-BE49-F238E27FC236}">
                  <a16:creationId xmlns:a16="http://schemas.microsoft.com/office/drawing/2014/main" id="{E00580A6-56D5-014A-BB9A-FC2D2D331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F479CE47-078C-364B-AA70-2EC764CFD8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7619"/>
          <a:stretch/>
        </p:blipFill>
        <p:spPr>
          <a:xfrm>
            <a:off x="10915356" y="250065"/>
            <a:ext cx="757592" cy="6811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9E183B-BD3A-38F1-BA51-F0EC9BCF3C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452" y="1772766"/>
            <a:ext cx="10012730" cy="449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88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A2A14147-A30D-364E-846F-3B6A47F6B7B6}"/>
              </a:ext>
            </a:extLst>
          </p:cNvPr>
          <p:cNvGrpSpPr/>
          <p:nvPr/>
        </p:nvGrpSpPr>
        <p:grpSpPr>
          <a:xfrm>
            <a:off x="-162082" y="3759911"/>
            <a:ext cx="4923127" cy="3064399"/>
            <a:chOff x="5971309" y="734291"/>
            <a:chExt cx="5920654" cy="3685309"/>
          </a:xfrm>
        </p:grpSpPr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96A7B471-3BE5-0941-A20A-46592BF5A655}"/>
                </a:ext>
              </a:extLst>
            </p:cNvPr>
            <p:cNvCxnSpPr/>
            <p:nvPr/>
          </p:nvCxnSpPr>
          <p:spPr>
            <a:xfrm>
              <a:off x="6442364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>
              <a:extLst>
                <a:ext uri="{FF2B5EF4-FFF2-40B4-BE49-F238E27FC236}">
                  <a16:creationId xmlns:a16="http://schemas.microsoft.com/office/drawing/2014/main" id="{A150A450-C931-B24B-8FD6-8769CC64F969}"/>
                </a:ext>
              </a:extLst>
            </p:cNvPr>
            <p:cNvCxnSpPr/>
            <p:nvPr/>
          </p:nvCxnSpPr>
          <p:spPr>
            <a:xfrm>
              <a:off x="762000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>
              <a:extLst>
                <a:ext uri="{FF2B5EF4-FFF2-40B4-BE49-F238E27FC236}">
                  <a16:creationId xmlns:a16="http://schemas.microsoft.com/office/drawing/2014/main" id="{31B9B4A5-B2F3-4147-96FD-AD2B5962BFFF}"/>
                </a:ext>
              </a:extLst>
            </p:cNvPr>
            <p:cNvCxnSpPr/>
            <p:nvPr/>
          </p:nvCxnSpPr>
          <p:spPr>
            <a:xfrm>
              <a:off x="8797636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>
              <a:extLst>
                <a:ext uri="{FF2B5EF4-FFF2-40B4-BE49-F238E27FC236}">
                  <a16:creationId xmlns:a16="http://schemas.microsoft.com/office/drawing/2014/main" id="{2AA0CFDE-2758-F84C-9873-EF0922F5AB66}"/>
                </a:ext>
              </a:extLst>
            </p:cNvPr>
            <p:cNvCxnSpPr/>
            <p:nvPr/>
          </p:nvCxnSpPr>
          <p:spPr>
            <a:xfrm>
              <a:off x="9975272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id="{88A3E9EC-6923-3940-84F2-9A522FD27879}"/>
                </a:ext>
              </a:extLst>
            </p:cNvPr>
            <p:cNvCxnSpPr/>
            <p:nvPr/>
          </p:nvCxnSpPr>
          <p:spPr>
            <a:xfrm>
              <a:off x="1115291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>
              <a:extLst>
                <a:ext uri="{FF2B5EF4-FFF2-40B4-BE49-F238E27FC236}">
                  <a16:creationId xmlns:a16="http://schemas.microsoft.com/office/drawing/2014/main" id="{E208FC98-7592-0F4D-ADA7-15FEA93142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1233055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>
              <a:extLst>
                <a:ext uri="{FF2B5EF4-FFF2-40B4-BE49-F238E27FC236}">
                  <a16:creationId xmlns:a16="http://schemas.microsoft.com/office/drawing/2014/main" id="{C9D0FFEF-DD6E-B34A-A831-61BC612092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2256804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1CF8F328-86DA-B54B-AB65-0DC866E887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3280553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>
              <a:extLst>
                <a:ext uri="{FF2B5EF4-FFF2-40B4-BE49-F238E27FC236}">
                  <a16:creationId xmlns:a16="http://schemas.microsoft.com/office/drawing/2014/main" id="{B82D2770-1618-4D4B-8D4D-749701E351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4304302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id="{0C02C420-C4D5-5048-A1BC-847A49D1292D}"/>
              </a:ext>
            </a:extLst>
          </p:cNvPr>
          <p:cNvSpPr/>
          <p:nvPr/>
        </p:nvSpPr>
        <p:spPr>
          <a:xfrm>
            <a:off x="10533119" y="-240594"/>
            <a:ext cx="1658880" cy="3803374"/>
          </a:xfrm>
          <a:prstGeom prst="rect">
            <a:avLst/>
          </a:prstGeom>
          <a:solidFill>
            <a:srgbClr val="A3F6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4" name="Группа 123">
            <a:extLst>
              <a:ext uri="{FF2B5EF4-FFF2-40B4-BE49-F238E27FC236}">
                <a16:creationId xmlns:a16="http://schemas.microsoft.com/office/drawing/2014/main" id="{F4687B37-829B-D54E-89B9-ACFBF167590A}"/>
              </a:ext>
            </a:extLst>
          </p:cNvPr>
          <p:cNvGrpSpPr/>
          <p:nvPr/>
        </p:nvGrpSpPr>
        <p:grpSpPr>
          <a:xfrm>
            <a:off x="687874" y="1857624"/>
            <a:ext cx="10655170" cy="4670824"/>
            <a:chOff x="5444836" y="1814945"/>
            <a:chExt cx="6360738" cy="4234912"/>
          </a:xfrm>
        </p:grpSpPr>
        <p:sp>
          <p:nvSpPr>
            <p:cNvPr id="125" name="Прямоугольник 124">
              <a:extLst>
                <a:ext uri="{FF2B5EF4-FFF2-40B4-BE49-F238E27FC236}">
                  <a16:creationId xmlns:a16="http://schemas.microsoft.com/office/drawing/2014/main" id="{69438AF5-184E-F348-9A67-D5F822BBE811}"/>
                </a:ext>
              </a:extLst>
            </p:cNvPr>
            <p:cNvSpPr/>
            <p:nvPr/>
          </p:nvSpPr>
          <p:spPr>
            <a:xfrm>
              <a:off x="5615385" y="1948911"/>
              <a:ext cx="6190189" cy="4100946"/>
            </a:xfrm>
            <a:prstGeom prst="rect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Прямоугольник 125">
              <a:extLst>
                <a:ext uri="{FF2B5EF4-FFF2-40B4-BE49-F238E27FC236}">
                  <a16:creationId xmlns:a16="http://schemas.microsoft.com/office/drawing/2014/main" id="{B001A50E-391A-9544-BE2B-377B622C9319}"/>
                </a:ext>
              </a:extLst>
            </p:cNvPr>
            <p:cNvSpPr/>
            <p:nvPr/>
          </p:nvSpPr>
          <p:spPr>
            <a:xfrm>
              <a:off x="5444836" y="1814945"/>
              <a:ext cx="6276578" cy="4100946"/>
            </a:xfrm>
            <a:prstGeom prst="rect">
              <a:avLst/>
            </a:prstGeom>
            <a:solidFill>
              <a:srgbClr val="F4F8F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2" name="Прямоугольник 111">
            <a:extLst>
              <a:ext uri="{FF2B5EF4-FFF2-40B4-BE49-F238E27FC236}">
                <a16:creationId xmlns:a16="http://schemas.microsoft.com/office/drawing/2014/main" id="{29360212-4F8C-F040-91F7-8488EB826515}"/>
              </a:ext>
            </a:extLst>
          </p:cNvPr>
          <p:cNvSpPr/>
          <p:nvPr/>
        </p:nvSpPr>
        <p:spPr>
          <a:xfrm>
            <a:off x="11641138" y="0"/>
            <a:ext cx="550862" cy="6858000"/>
          </a:xfrm>
          <a:prstGeom prst="rect">
            <a:avLst/>
          </a:prstGeom>
          <a:solidFill>
            <a:srgbClr val="EE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61715F4-E3CA-2C4E-8F0E-5D45F82AC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77412"/>
            <a:ext cx="1129068" cy="24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7B9AC9-D411-8844-BA6E-0E6BB6786CFA}"/>
              </a:ext>
            </a:extLst>
          </p:cNvPr>
          <p:cNvSpPr txBox="1"/>
          <p:nvPr/>
        </p:nvSpPr>
        <p:spPr>
          <a:xfrm>
            <a:off x="128083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7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F15FCC82-5396-D44C-A96C-98E84D43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47" y="1348025"/>
            <a:ext cx="9644103" cy="5068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Схематизация деятельности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TO BE</a:t>
            </a:r>
            <a:endParaRPr 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4D2AB5-9F45-924F-A184-54530C1D2B70}"/>
              </a:ext>
            </a:extLst>
          </p:cNvPr>
          <p:cNvSpPr txBox="1"/>
          <p:nvPr/>
        </p:nvSpPr>
        <p:spPr>
          <a:xfrm>
            <a:off x="11757150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7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655CC65F-FB4E-4A4A-B3B7-0960E9E776B3}"/>
              </a:ext>
            </a:extLst>
          </p:cNvPr>
          <p:cNvGrpSpPr/>
          <p:nvPr/>
        </p:nvGrpSpPr>
        <p:grpSpPr>
          <a:xfrm>
            <a:off x="9286272" y="806784"/>
            <a:ext cx="615326" cy="615326"/>
            <a:chOff x="10792224" y="4918039"/>
            <a:chExt cx="748145" cy="748145"/>
          </a:xfrm>
          <a:solidFill>
            <a:srgbClr val="A3F699"/>
          </a:solidFill>
        </p:grpSpPr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0AEE6330-5C29-B343-B288-2E34811AC143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2" name="Объект 5">
              <a:extLst>
                <a:ext uri="{FF2B5EF4-FFF2-40B4-BE49-F238E27FC236}">
                  <a16:creationId xmlns:a16="http://schemas.microsoft.com/office/drawing/2014/main" id="{D5CA77C2-B0E4-5749-8EE5-FEE32CE71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DC6A3663-8969-5E4A-9EF8-193711EB1D71}"/>
              </a:ext>
            </a:extLst>
          </p:cNvPr>
          <p:cNvGrpSpPr/>
          <p:nvPr/>
        </p:nvGrpSpPr>
        <p:grpSpPr>
          <a:xfrm>
            <a:off x="10792224" y="4918039"/>
            <a:ext cx="748145" cy="748145"/>
            <a:chOff x="10792224" y="4918039"/>
            <a:chExt cx="748145" cy="748145"/>
          </a:xfrm>
        </p:grpSpPr>
        <p:sp>
          <p:nvSpPr>
            <p:cNvPr id="105" name="Овал 104">
              <a:extLst>
                <a:ext uri="{FF2B5EF4-FFF2-40B4-BE49-F238E27FC236}">
                  <a16:creationId xmlns:a16="http://schemas.microsoft.com/office/drawing/2014/main" id="{3268C97F-CAA3-B841-9227-988018B73BED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solidFill>
              <a:srgbClr val="1B365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6" name="Объект 5">
              <a:extLst>
                <a:ext uri="{FF2B5EF4-FFF2-40B4-BE49-F238E27FC236}">
                  <a16:creationId xmlns:a16="http://schemas.microsoft.com/office/drawing/2014/main" id="{A75F1DB7-F235-A64F-9AC3-6E7C07053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357C39B8-D74D-E04E-9878-94724941CD9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57619"/>
          <a:stretch/>
        </p:blipFill>
        <p:spPr>
          <a:xfrm>
            <a:off x="10915356" y="250065"/>
            <a:ext cx="757592" cy="681108"/>
          </a:xfrm>
          <a:prstGeom prst="rect">
            <a:avLst/>
          </a:prstGeom>
        </p:spPr>
      </p:pic>
      <p:sp>
        <p:nvSpPr>
          <p:cNvPr id="96" name="Прямоугольник 95">
            <a:extLst>
              <a:ext uri="{FF2B5EF4-FFF2-40B4-BE49-F238E27FC236}">
                <a16:creationId xmlns:a16="http://schemas.microsoft.com/office/drawing/2014/main" id="{7D2843FB-2771-D34E-892E-887C2A906F84}"/>
              </a:ext>
            </a:extLst>
          </p:cNvPr>
          <p:cNvSpPr/>
          <p:nvPr/>
        </p:nvSpPr>
        <p:spPr>
          <a:xfrm>
            <a:off x="4835368" y="3179099"/>
            <a:ext cx="1461414" cy="53235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Наше решение</a:t>
            </a:r>
          </a:p>
        </p:txBody>
      </p:sp>
      <p:pic>
        <p:nvPicPr>
          <p:cNvPr id="11" name="Рисунок 10" descr="Мужчина">
            <a:extLst>
              <a:ext uri="{FF2B5EF4-FFF2-40B4-BE49-F238E27FC236}">
                <a16:creationId xmlns:a16="http://schemas.microsoft.com/office/drawing/2014/main" id="{8EFBC7CB-AD1C-8009-3173-8F9F1F03F8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8956" y="2050767"/>
            <a:ext cx="914400" cy="914400"/>
          </a:xfrm>
          <a:prstGeom prst="rect">
            <a:avLst/>
          </a:prstGeom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0FF23A1-9A7B-E147-2D54-F65E334155E4}"/>
              </a:ext>
            </a:extLst>
          </p:cNvPr>
          <p:cNvSpPr/>
          <p:nvPr/>
        </p:nvSpPr>
        <p:spPr>
          <a:xfrm>
            <a:off x="2395875" y="2250523"/>
            <a:ext cx="1011403" cy="69936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Точный маршрут поездки</a:t>
            </a:r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BEDBE36A-EE40-DB60-9B64-B0E10B5B4DB5}"/>
              </a:ext>
            </a:extLst>
          </p:cNvPr>
          <p:cNvCxnSpPr>
            <a:cxnSpLocks/>
            <a:stCxn id="24" idx="3"/>
            <a:endCxn id="96" idx="1"/>
          </p:cNvCxnSpPr>
          <p:nvPr/>
        </p:nvCxnSpPr>
        <p:spPr>
          <a:xfrm>
            <a:off x="3407278" y="2600205"/>
            <a:ext cx="1428090" cy="8450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9CD42A7-0FEC-BE3C-25B4-6EC5A2C85806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1763356" y="2507967"/>
            <a:ext cx="632519" cy="922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Заголовок 1">
            <a:extLst>
              <a:ext uri="{FF2B5EF4-FFF2-40B4-BE49-F238E27FC236}">
                <a16:creationId xmlns:a16="http://schemas.microsoft.com/office/drawing/2014/main" id="{74FCDFB2-AC0B-7374-6EAB-1539B33FDBBD}"/>
              </a:ext>
            </a:extLst>
          </p:cNvPr>
          <p:cNvSpPr txBox="1">
            <a:spLocks/>
          </p:cNvSpPr>
          <p:nvPr/>
        </p:nvSpPr>
        <p:spPr>
          <a:xfrm>
            <a:off x="371474" y="872917"/>
            <a:ext cx="9376482" cy="506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Исследование проблемного поля: </a:t>
            </a:r>
          </a:p>
        </p:txBody>
      </p:sp>
      <p:pic>
        <p:nvPicPr>
          <p:cNvPr id="41" name="Рисунок 40" descr="Мужчина">
            <a:extLst>
              <a:ext uri="{FF2B5EF4-FFF2-40B4-BE49-F238E27FC236}">
                <a16:creationId xmlns:a16="http://schemas.microsoft.com/office/drawing/2014/main" id="{9BBBC8B8-1B4E-BB47-8B71-45A1849283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086" y="3902477"/>
            <a:ext cx="914400" cy="914400"/>
          </a:xfrm>
          <a:prstGeom prst="rect">
            <a:avLst/>
          </a:prstGeom>
        </p:spPr>
      </p:pic>
      <p:pic>
        <p:nvPicPr>
          <p:cNvPr id="43" name="Рисунок 42" descr="Мужчина">
            <a:extLst>
              <a:ext uri="{FF2B5EF4-FFF2-40B4-BE49-F238E27FC236}">
                <a16:creationId xmlns:a16="http://schemas.microsoft.com/office/drawing/2014/main" id="{2A89C719-44D5-5642-8CF1-6CF3E03CB1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086" y="2988077"/>
            <a:ext cx="914400" cy="914400"/>
          </a:xfrm>
          <a:prstGeom prst="rect">
            <a:avLst/>
          </a:prstGeom>
        </p:spPr>
      </p:pic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93140153-C328-B749-BA19-CFC912C30E58}"/>
              </a:ext>
            </a:extLst>
          </p:cNvPr>
          <p:cNvSpPr/>
          <p:nvPr/>
        </p:nvSpPr>
        <p:spPr>
          <a:xfrm>
            <a:off x="2395875" y="3100345"/>
            <a:ext cx="1011403" cy="69936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Точный маршрут поездки</a:t>
            </a: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CDDC34B0-6306-B54A-B4C9-FECCD6DB0F23}"/>
              </a:ext>
            </a:extLst>
          </p:cNvPr>
          <p:cNvSpPr/>
          <p:nvPr/>
        </p:nvSpPr>
        <p:spPr>
          <a:xfrm>
            <a:off x="2387791" y="3948601"/>
            <a:ext cx="1011403" cy="69936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Точный маршрут поездки</a:t>
            </a: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88121601-A85C-5D41-8C2E-1678FD8FCA21}"/>
              </a:ext>
            </a:extLst>
          </p:cNvPr>
          <p:cNvCxnSpPr>
            <a:cxnSpLocks/>
            <a:stCxn id="43" idx="3"/>
            <a:endCxn id="47" idx="1"/>
          </p:cNvCxnSpPr>
          <p:nvPr/>
        </p:nvCxnSpPr>
        <p:spPr>
          <a:xfrm>
            <a:off x="1761486" y="3445277"/>
            <a:ext cx="634389" cy="47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FEB0227E-98B6-EC40-AE2F-BB94E118A618}"/>
              </a:ext>
            </a:extLst>
          </p:cNvPr>
          <p:cNvCxnSpPr>
            <a:cxnSpLocks/>
            <a:stCxn id="41" idx="3"/>
            <a:endCxn id="48" idx="1"/>
          </p:cNvCxnSpPr>
          <p:nvPr/>
        </p:nvCxnSpPr>
        <p:spPr>
          <a:xfrm flipV="1">
            <a:off x="1761486" y="4298283"/>
            <a:ext cx="626305" cy="61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6FF58460-B181-6843-ADA3-5AD43979B36D}"/>
              </a:ext>
            </a:extLst>
          </p:cNvPr>
          <p:cNvCxnSpPr>
            <a:cxnSpLocks/>
            <a:stCxn id="47" idx="3"/>
            <a:endCxn id="96" idx="1"/>
          </p:cNvCxnSpPr>
          <p:nvPr/>
        </p:nvCxnSpPr>
        <p:spPr>
          <a:xfrm flipV="1">
            <a:off x="3407278" y="3445277"/>
            <a:ext cx="1428090" cy="47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 стрелкой 67">
            <a:extLst>
              <a:ext uri="{FF2B5EF4-FFF2-40B4-BE49-F238E27FC236}">
                <a16:creationId xmlns:a16="http://schemas.microsoft.com/office/drawing/2014/main" id="{46201CBC-04C7-A045-82F5-BD169B53AAAE}"/>
              </a:ext>
            </a:extLst>
          </p:cNvPr>
          <p:cNvCxnSpPr>
            <a:cxnSpLocks/>
            <a:stCxn id="48" idx="3"/>
            <a:endCxn id="96" idx="1"/>
          </p:cNvCxnSpPr>
          <p:nvPr/>
        </p:nvCxnSpPr>
        <p:spPr>
          <a:xfrm flipV="1">
            <a:off x="3399194" y="3445277"/>
            <a:ext cx="1436174" cy="8530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58BAD46-34DB-E34D-A1C7-FC641E0539C5}"/>
              </a:ext>
            </a:extLst>
          </p:cNvPr>
          <p:cNvSpPr txBox="1"/>
          <p:nvPr/>
        </p:nvSpPr>
        <p:spPr>
          <a:xfrm>
            <a:off x="847086" y="4816877"/>
            <a:ext cx="1123110" cy="651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Жители Москвы</a:t>
            </a:r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881D7DAF-E7C4-BF4D-8FD6-42086649C88D}"/>
              </a:ext>
            </a:extLst>
          </p:cNvPr>
          <p:cNvGrpSpPr/>
          <p:nvPr/>
        </p:nvGrpSpPr>
        <p:grpSpPr>
          <a:xfrm>
            <a:off x="8826815" y="3020889"/>
            <a:ext cx="2227264" cy="1300980"/>
            <a:chOff x="7180953" y="2971800"/>
            <a:chExt cx="2501733" cy="1300980"/>
          </a:xfrm>
        </p:grpSpPr>
        <p:pic>
          <p:nvPicPr>
            <p:cNvPr id="18" name="Рисунок 17" descr="Мужчина">
              <a:extLst>
                <a:ext uri="{FF2B5EF4-FFF2-40B4-BE49-F238E27FC236}">
                  <a16:creationId xmlns:a16="http://schemas.microsoft.com/office/drawing/2014/main" id="{C359C264-E2EE-CB26-ED78-0815C1068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25759" y="2971800"/>
              <a:ext cx="914400" cy="914400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44F9BA2-498E-CD40-B7C5-10AB896D65D8}"/>
                </a:ext>
              </a:extLst>
            </p:cNvPr>
            <p:cNvSpPr txBox="1"/>
            <p:nvPr/>
          </p:nvSpPr>
          <p:spPr>
            <a:xfrm>
              <a:off x="7180953" y="3903448"/>
              <a:ext cx="25017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Москомархитектуры</a:t>
              </a:r>
            </a:p>
          </p:txBody>
        </p:sp>
      </p:grpSp>
      <p:cxnSp>
        <p:nvCxnSpPr>
          <p:cNvPr id="81" name="Прямая со стрелкой 80">
            <a:extLst>
              <a:ext uri="{FF2B5EF4-FFF2-40B4-BE49-F238E27FC236}">
                <a16:creationId xmlns:a16="http://schemas.microsoft.com/office/drawing/2014/main" id="{2A107AF4-C002-8F4E-8D7E-2E4203D70FC0}"/>
              </a:ext>
            </a:extLst>
          </p:cNvPr>
          <p:cNvCxnSpPr>
            <a:cxnSpLocks/>
            <a:stCxn id="96" idx="3"/>
            <a:endCxn id="18" idx="1"/>
          </p:cNvCxnSpPr>
          <p:nvPr/>
        </p:nvCxnSpPr>
        <p:spPr>
          <a:xfrm>
            <a:off x="6296782" y="3445277"/>
            <a:ext cx="3193125" cy="328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Несколько документов 57">
            <a:extLst>
              <a:ext uri="{FF2B5EF4-FFF2-40B4-BE49-F238E27FC236}">
                <a16:creationId xmlns:a16="http://schemas.microsoft.com/office/drawing/2014/main" id="{8124FA1E-D4FA-7D46-890D-F4A746752E4D}"/>
              </a:ext>
            </a:extLst>
          </p:cNvPr>
          <p:cNvSpPr/>
          <p:nvPr/>
        </p:nvSpPr>
        <p:spPr>
          <a:xfrm>
            <a:off x="7114475" y="3004482"/>
            <a:ext cx="1557737" cy="914401"/>
          </a:xfrm>
          <a:prstGeom prst="flowChartMultidocumen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/>
              <a:t>Точные данные о маршрутах</a:t>
            </a:r>
          </a:p>
        </p:txBody>
      </p:sp>
      <p:sp>
        <p:nvSpPr>
          <p:cNvPr id="60" name="Закрывающая фигурная скобка 59">
            <a:extLst>
              <a:ext uri="{FF2B5EF4-FFF2-40B4-BE49-F238E27FC236}">
                <a16:creationId xmlns:a16="http://schemas.microsoft.com/office/drawing/2014/main" id="{26F84BE9-73BF-F048-BB7B-5885F8700935}"/>
              </a:ext>
            </a:extLst>
          </p:cNvPr>
          <p:cNvSpPr/>
          <p:nvPr/>
        </p:nvSpPr>
        <p:spPr>
          <a:xfrm rot="5400000">
            <a:off x="5325175" y="3085149"/>
            <a:ext cx="471949" cy="2040981"/>
          </a:xfrm>
          <a:prstGeom prst="rightBrac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887BC9E-6405-844B-9893-F9B39C73D823}"/>
              </a:ext>
            </a:extLst>
          </p:cNvPr>
          <p:cNvSpPr txBox="1"/>
          <p:nvPr/>
        </p:nvSpPr>
        <p:spPr>
          <a:xfrm>
            <a:off x="4320078" y="4924727"/>
            <a:ext cx="130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Мощности</a:t>
            </a:r>
          </a:p>
        </p:txBody>
      </p:sp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5058DDFA-900D-7F4C-94D9-406108DECA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40913" y="4010114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86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EA05245D-AFFC-5742-BB52-BB15CB86A03E}"/>
              </a:ext>
            </a:extLst>
          </p:cNvPr>
          <p:cNvSpPr/>
          <p:nvPr/>
        </p:nvSpPr>
        <p:spPr>
          <a:xfrm>
            <a:off x="11641138" y="0"/>
            <a:ext cx="550862" cy="6858000"/>
          </a:xfrm>
          <a:prstGeom prst="rect">
            <a:avLst/>
          </a:prstGeom>
          <a:solidFill>
            <a:srgbClr val="A3F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88671AF1-691D-0649-AFB7-F1ACEDAF2402}"/>
              </a:ext>
            </a:extLst>
          </p:cNvPr>
          <p:cNvSpPr/>
          <p:nvPr/>
        </p:nvSpPr>
        <p:spPr>
          <a:xfrm>
            <a:off x="10533119" y="-240594"/>
            <a:ext cx="1658880" cy="3803374"/>
          </a:xfrm>
          <a:prstGeom prst="rect">
            <a:avLst/>
          </a:prstGeom>
          <a:solidFill>
            <a:srgbClr val="EE4F4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F99302E-4429-1E40-8A59-A4B2800DA560}"/>
              </a:ext>
            </a:extLst>
          </p:cNvPr>
          <p:cNvGrpSpPr/>
          <p:nvPr/>
        </p:nvGrpSpPr>
        <p:grpSpPr>
          <a:xfrm>
            <a:off x="9805539" y="2793940"/>
            <a:ext cx="4923127" cy="3064399"/>
            <a:chOff x="5971309" y="734291"/>
            <a:chExt cx="5920654" cy="3685309"/>
          </a:xfrm>
        </p:grpSpPr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464A3754-95D9-0840-8087-63DF4C87639B}"/>
                </a:ext>
              </a:extLst>
            </p:cNvPr>
            <p:cNvCxnSpPr/>
            <p:nvPr/>
          </p:nvCxnSpPr>
          <p:spPr>
            <a:xfrm>
              <a:off x="6442364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65DF9276-2B84-2841-8354-9A168E36EA17}"/>
                </a:ext>
              </a:extLst>
            </p:cNvPr>
            <p:cNvCxnSpPr/>
            <p:nvPr/>
          </p:nvCxnSpPr>
          <p:spPr>
            <a:xfrm>
              <a:off x="762000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41ACBFC0-A44C-6B47-A267-FABAAA4A7D57}"/>
                </a:ext>
              </a:extLst>
            </p:cNvPr>
            <p:cNvCxnSpPr/>
            <p:nvPr/>
          </p:nvCxnSpPr>
          <p:spPr>
            <a:xfrm>
              <a:off x="8797636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49BB257B-6DD3-D942-AF25-B9A61A6F2722}"/>
                </a:ext>
              </a:extLst>
            </p:cNvPr>
            <p:cNvCxnSpPr/>
            <p:nvPr/>
          </p:nvCxnSpPr>
          <p:spPr>
            <a:xfrm>
              <a:off x="9975272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6D4AB359-BD24-7F46-858F-D096533278DC}"/>
                </a:ext>
              </a:extLst>
            </p:cNvPr>
            <p:cNvCxnSpPr/>
            <p:nvPr/>
          </p:nvCxnSpPr>
          <p:spPr>
            <a:xfrm>
              <a:off x="1115291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8DAABB02-6B61-8847-87CB-6DBAD44B9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1233055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C0D7E9F4-8699-054A-A6F2-7CE804871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2256804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62A98727-8D96-5D47-BD4F-89544E89FC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3280553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C1D28CEC-FDCF-E841-A845-95EF3F38E8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4304302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861715F4-E3CA-2C4E-8F0E-5D45F82AC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77412"/>
            <a:ext cx="1129068" cy="24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708BD27-3235-CF4F-8BC4-41A4593A6264}"/>
              </a:ext>
            </a:extLst>
          </p:cNvPr>
          <p:cNvCxnSpPr/>
          <p:nvPr/>
        </p:nvCxnSpPr>
        <p:spPr>
          <a:xfrm>
            <a:off x="5655212" y="6663397"/>
            <a:ext cx="5627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0660F6-B3C8-494E-9A4B-A5DEB3012D49}"/>
              </a:ext>
            </a:extLst>
          </p:cNvPr>
          <p:cNvSpPr txBox="1"/>
          <p:nvPr/>
        </p:nvSpPr>
        <p:spPr>
          <a:xfrm>
            <a:off x="6217920" y="6532592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АВИШ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B9AC9-D411-8844-BA6E-0E6BB6786CFA}"/>
              </a:ext>
            </a:extLst>
          </p:cNvPr>
          <p:cNvSpPr txBox="1"/>
          <p:nvPr/>
        </p:nvSpPr>
        <p:spPr>
          <a:xfrm>
            <a:off x="128083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8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971AD66-5B7F-E144-9DD0-1F69A48FD55C}"/>
              </a:ext>
            </a:extLst>
          </p:cNvPr>
          <p:cNvCxnSpPr>
            <a:cxnSpLocks/>
          </p:cNvCxnSpPr>
          <p:nvPr/>
        </p:nvCxnSpPr>
        <p:spPr>
          <a:xfrm>
            <a:off x="262896" y="2143420"/>
            <a:ext cx="0" cy="257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54D2AB5-9F45-924F-A184-54530C1D2B70}"/>
              </a:ext>
            </a:extLst>
          </p:cNvPr>
          <p:cNvSpPr txBox="1"/>
          <p:nvPr/>
        </p:nvSpPr>
        <p:spPr>
          <a:xfrm>
            <a:off x="11757150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8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655CC65F-FB4E-4A4A-B3B7-0960E9E776B3}"/>
              </a:ext>
            </a:extLst>
          </p:cNvPr>
          <p:cNvGrpSpPr/>
          <p:nvPr/>
        </p:nvGrpSpPr>
        <p:grpSpPr>
          <a:xfrm>
            <a:off x="8614125" y="764487"/>
            <a:ext cx="615326" cy="615326"/>
            <a:chOff x="10792224" y="4918039"/>
            <a:chExt cx="748145" cy="748145"/>
          </a:xfrm>
          <a:solidFill>
            <a:srgbClr val="FCD84A"/>
          </a:solidFill>
        </p:grpSpPr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0AEE6330-5C29-B343-B288-2E34811AC143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2" name="Объект 5">
              <a:extLst>
                <a:ext uri="{FF2B5EF4-FFF2-40B4-BE49-F238E27FC236}">
                  <a16:creationId xmlns:a16="http://schemas.microsoft.com/office/drawing/2014/main" id="{D5CA77C2-B0E4-5749-8EE5-FEE32CE71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F6E16D60-C277-F64F-8ADE-F492473968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7619"/>
          <a:stretch/>
        </p:blipFill>
        <p:spPr>
          <a:xfrm>
            <a:off x="10915356" y="250065"/>
            <a:ext cx="757592" cy="681108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A2A1DF2-C5CC-5052-DD6B-819A0B9C0062}"/>
              </a:ext>
            </a:extLst>
          </p:cNvPr>
          <p:cNvSpPr txBox="1">
            <a:spLocks/>
          </p:cNvSpPr>
          <p:nvPr/>
        </p:nvSpPr>
        <p:spPr>
          <a:xfrm>
            <a:off x="371474" y="872917"/>
            <a:ext cx="9376482" cy="506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SWOT </a:t>
            </a:r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анализ</a:t>
            </a: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D7A7572A-F8EA-7448-8E2C-BAEBC3964F87}"/>
              </a:ext>
            </a:extLst>
          </p:cNvPr>
          <p:cNvGrpSpPr/>
          <p:nvPr/>
        </p:nvGrpSpPr>
        <p:grpSpPr>
          <a:xfrm>
            <a:off x="397710" y="1451688"/>
            <a:ext cx="5257502" cy="2571158"/>
            <a:chOff x="5444836" y="1814945"/>
            <a:chExt cx="6360738" cy="4234912"/>
          </a:xfrm>
        </p:grpSpPr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0391C89E-851C-224E-AC0F-60FD1FEC52AA}"/>
                </a:ext>
              </a:extLst>
            </p:cNvPr>
            <p:cNvSpPr/>
            <p:nvPr/>
          </p:nvSpPr>
          <p:spPr>
            <a:xfrm>
              <a:off x="5615385" y="1948911"/>
              <a:ext cx="6190189" cy="4100946"/>
            </a:xfrm>
            <a:prstGeom prst="rect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34111358-0290-9046-B133-93F21ABE2BC6}"/>
                </a:ext>
              </a:extLst>
            </p:cNvPr>
            <p:cNvSpPr/>
            <p:nvPr/>
          </p:nvSpPr>
          <p:spPr>
            <a:xfrm>
              <a:off x="5444836" y="1814945"/>
              <a:ext cx="6276578" cy="4100946"/>
            </a:xfrm>
            <a:prstGeom prst="rect">
              <a:avLst/>
            </a:prstGeom>
            <a:solidFill>
              <a:srgbClr val="F4F8F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Strengths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Доказанная работоспособность модели</a:t>
              </a:r>
              <a:endPara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Есть открытые данные для обучения НН</a:t>
              </a:r>
              <a:endPara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B1A0085B-9714-044D-8B16-3649840B9F98}"/>
              </a:ext>
            </a:extLst>
          </p:cNvPr>
          <p:cNvGrpSpPr/>
          <p:nvPr/>
        </p:nvGrpSpPr>
        <p:grpSpPr>
          <a:xfrm>
            <a:off x="5861430" y="1428329"/>
            <a:ext cx="5257502" cy="2571158"/>
            <a:chOff x="5444836" y="1814945"/>
            <a:chExt cx="6360738" cy="4234912"/>
          </a:xfrm>
        </p:grpSpPr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80BBAA8E-4B68-9A40-90F1-E2AB97ADF6E6}"/>
                </a:ext>
              </a:extLst>
            </p:cNvPr>
            <p:cNvSpPr/>
            <p:nvPr/>
          </p:nvSpPr>
          <p:spPr>
            <a:xfrm>
              <a:off x="5615385" y="1948911"/>
              <a:ext cx="6190189" cy="4100946"/>
            </a:xfrm>
            <a:prstGeom prst="rect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74A7658E-DEE9-844A-A0F2-229439D96CB2}"/>
                </a:ext>
              </a:extLst>
            </p:cNvPr>
            <p:cNvSpPr/>
            <p:nvPr/>
          </p:nvSpPr>
          <p:spPr>
            <a:xfrm>
              <a:off x="5444836" y="1814945"/>
              <a:ext cx="6276578" cy="4100946"/>
            </a:xfrm>
            <a:prstGeom prst="rect">
              <a:avLst/>
            </a:prstGeom>
            <a:solidFill>
              <a:srgbClr val="F4F8F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Weaknesses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Открытые данные могут отличаться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Система может оказаться слишком нагруженной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Перевод данных в ветки транспорта</a:t>
              </a:r>
            </a:p>
          </p:txBody>
        </p: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AAA83BC0-8FA3-9A46-8521-FFE974192CF0}"/>
              </a:ext>
            </a:extLst>
          </p:cNvPr>
          <p:cNvGrpSpPr/>
          <p:nvPr/>
        </p:nvGrpSpPr>
        <p:grpSpPr>
          <a:xfrm>
            <a:off x="406409" y="4161400"/>
            <a:ext cx="5257502" cy="2571158"/>
            <a:chOff x="5444836" y="1814945"/>
            <a:chExt cx="6360738" cy="4234912"/>
          </a:xfrm>
        </p:grpSpPr>
        <p:sp>
          <p:nvSpPr>
            <p:cNvPr id="56" name="Прямоугольник 55">
              <a:extLst>
                <a:ext uri="{FF2B5EF4-FFF2-40B4-BE49-F238E27FC236}">
                  <a16:creationId xmlns:a16="http://schemas.microsoft.com/office/drawing/2014/main" id="{2C037005-3834-BE44-9C02-BF640A79A04C}"/>
                </a:ext>
              </a:extLst>
            </p:cNvPr>
            <p:cNvSpPr/>
            <p:nvPr/>
          </p:nvSpPr>
          <p:spPr>
            <a:xfrm>
              <a:off x="5615385" y="1948911"/>
              <a:ext cx="6190189" cy="4100946"/>
            </a:xfrm>
            <a:prstGeom prst="rect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8F216B5C-9AA8-894A-9696-2043C6013CE7}"/>
                </a:ext>
              </a:extLst>
            </p:cNvPr>
            <p:cNvSpPr/>
            <p:nvPr/>
          </p:nvSpPr>
          <p:spPr>
            <a:xfrm>
              <a:off x="5444836" y="1814945"/>
              <a:ext cx="6276578" cy="4100946"/>
            </a:xfrm>
            <a:prstGeom prst="rect">
              <a:avLst/>
            </a:prstGeom>
            <a:solidFill>
              <a:srgbClr val="F4F8F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Opportunities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Лучшее планирование инфраструктуры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Выявление «бутылочных горлышек»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Улучшение рекламных предложений</a:t>
              </a:r>
            </a:p>
            <a:p>
              <a:endParaRPr lang="ru-R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1DADB9FE-9821-3946-A644-89B603A715BB}"/>
              </a:ext>
            </a:extLst>
          </p:cNvPr>
          <p:cNvGrpSpPr/>
          <p:nvPr/>
        </p:nvGrpSpPr>
        <p:grpSpPr>
          <a:xfrm>
            <a:off x="5861430" y="4165654"/>
            <a:ext cx="5257502" cy="2571158"/>
            <a:chOff x="5444836" y="1814945"/>
            <a:chExt cx="6360738" cy="4234912"/>
          </a:xfrm>
        </p:grpSpPr>
        <p:sp>
          <p:nvSpPr>
            <p:cNvPr id="60" name="Прямоугольник 59">
              <a:extLst>
                <a:ext uri="{FF2B5EF4-FFF2-40B4-BE49-F238E27FC236}">
                  <a16:creationId xmlns:a16="http://schemas.microsoft.com/office/drawing/2014/main" id="{8C1E9F5E-1548-394C-BCE1-B54F8EE04711}"/>
                </a:ext>
              </a:extLst>
            </p:cNvPr>
            <p:cNvSpPr/>
            <p:nvPr/>
          </p:nvSpPr>
          <p:spPr>
            <a:xfrm>
              <a:off x="5615385" y="1948911"/>
              <a:ext cx="6190189" cy="4100946"/>
            </a:xfrm>
            <a:prstGeom prst="rect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1ACCD597-B340-A244-B5FE-FA1E40F00BDD}"/>
                </a:ext>
              </a:extLst>
            </p:cNvPr>
            <p:cNvSpPr/>
            <p:nvPr/>
          </p:nvSpPr>
          <p:spPr>
            <a:xfrm>
              <a:off x="5444836" y="1814945"/>
              <a:ext cx="6276578" cy="4100946"/>
            </a:xfrm>
            <a:prstGeom prst="rect">
              <a:avLst/>
            </a:prstGeom>
            <a:solidFill>
              <a:srgbClr val="F4F8F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Threats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ru-RU" sz="2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Проблемы с распространением</a:t>
              </a:r>
            </a:p>
            <a:p>
              <a:endParaRPr lang="ru-RU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5781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A2A14147-A30D-364E-846F-3B6A47F6B7B6}"/>
              </a:ext>
            </a:extLst>
          </p:cNvPr>
          <p:cNvGrpSpPr/>
          <p:nvPr/>
        </p:nvGrpSpPr>
        <p:grpSpPr>
          <a:xfrm>
            <a:off x="0" y="1463629"/>
            <a:ext cx="4923127" cy="3064399"/>
            <a:chOff x="5971309" y="734291"/>
            <a:chExt cx="5920654" cy="3685309"/>
          </a:xfrm>
        </p:grpSpPr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96A7B471-3BE5-0941-A20A-46592BF5A655}"/>
                </a:ext>
              </a:extLst>
            </p:cNvPr>
            <p:cNvCxnSpPr/>
            <p:nvPr/>
          </p:nvCxnSpPr>
          <p:spPr>
            <a:xfrm>
              <a:off x="6442364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>
              <a:extLst>
                <a:ext uri="{FF2B5EF4-FFF2-40B4-BE49-F238E27FC236}">
                  <a16:creationId xmlns:a16="http://schemas.microsoft.com/office/drawing/2014/main" id="{A150A450-C931-B24B-8FD6-8769CC64F969}"/>
                </a:ext>
              </a:extLst>
            </p:cNvPr>
            <p:cNvCxnSpPr/>
            <p:nvPr/>
          </p:nvCxnSpPr>
          <p:spPr>
            <a:xfrm>
              <a:off x="762000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>
              <a:extLst>
                <a:ext uri="{FF2B5EF4-FFF2-40B4-BE49-F238E27FC236}">
                  <a16:creationId xmlns:a16="http://schemas.microsoft.com/office/drawing/2014/main" id="{31B9B4A5-B2F3-4147-96FD-AD2B5962BFFF}"/>
                </a:ext>
              </a:extLst>
            </p:cNvPr>
            <p:cNvCxnSpPr/>
            <p:nvPr/>
          </p:nvCxnSpPr>
          <p:spPr>
            <a:xfrm>
              <a:off x="8797636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>
              <a:extLst>
                <a:ext uri="{FF2B5EF4-FFF2-40B4-BE49-F238E27FC236}">
                  <a16:creationId xmlns:a16="http://schemas.microsoft.com/office/drawing/2014/main" id="{2AA0CFDE-2758-F84C-9873-EF0922F5AB66}"/>
                </a:ext>
              </a:extLst>
            </p:cNvPr>
            <p:cNvCxnSpPr/>
            <p:nvPr/>
          </p:nvCxnSpPr>
          <p:spPr>
            <a:xfrm>
              <a:off x="9975272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id="{88A3E9EC-6923-3940-84F2-9A522FD27879}"/>
                </a:ext>
              </a:extLst>
            </p:cNvPr>
            <p:cNvCxnSpPr/>
            <p:nvPr/>
          </p:nvCxnSpPr>
          <p:spPr>
            <a:xfrm>
              <a:off x="11152910" y="734291"/>
              <a:ext cx="0" cy="36853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>
              <a:extLst>
                <a:ext uri="{FF2B5EF4-FFF2-40B4-BE49-F238E27FC236}">
                  <a16:creationId xmlns:a16="http://schemas.microsoft.com/office/drawing/2014/main" id="{E208FC98-7592-0F4D-ADA7-15FEA93142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1233055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>
              <a:extLst>
                <a:ext uri="{FF2B5EF4-FFF2-40B4-BE49-F238E27FC236}">
                  <a16:creationId xmlns:a16="http://schemas.microsoft.com/office/drawing/2014/main" id="{C9D0FFEF-DD6E-B34A-A831-61BC612092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2256804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1CF8F328-86DA-B54B-AB65-0DC866E887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3280553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>
              <a:extLst>
                <a:ext uri="{FF2B5EF4-FFF2-40B4-BE49-F238E27FC236}">
                  <a16:creationId xmlns:a16="http://schemas.microsoft.com/office/drawing/2014/main" id="{B82D2770-1618-4D4B-8D4D-749701E351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309" y="4304302"/>
              <a:ext cx="59206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id="{0C02C420-C4D5-5048-A1BC-847A49D1292D}"/>
              </a:ext>
            </a:extLst>
          </p:cNvPr>
          <p:cNvSpPr/>
          <p:nvPr/>
        </p:nvSpPr>
        <p:spPr>
          <a:xfrm>
            <a:off x="10533119" y="-240594"/>
            <a:ext cx="1658880" cy="3803374"/>
          </a:xfrm>
          <a:prstGeom prst="rect">
            <a:avLst/>
          </a:prstGeom>
          <a:solidFill>
            <a:srgbClr val="A3F6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4" name="Группа 123">
            <a:extLst>
              <a:ext uri="{FF2B5EF4-FFF2-40B4-BE49-F238E27FC236}">
                <a16:creationId xmlns:a16="http://schemas.microsoft.com/office/drawing/2014/main" id="{F4687B37-829B-D54E-89B9-ACFBF167590A}"/>
              </a:ext>
            </a:extLst>
          </p:cNvPr>
          <p:cNvGrpSpPr/>
          <p:nvPr/>
        </p:nvGrpSpPr>
        <p:grpSpPr>
          <a:xfrm>
            <a:off x="654729" y="1861768"/>
            <a:ext cx="10655170" cy="4277714"/>
            <a:chOff x="5444836" y="1814945"/>
            <a:chExt cx="6360738" cy="4234912"/>
          </a:xfrm>
        </p:grpSpPr>
        <p:sp>
          <p:nvSpPr>
            <p:cNvPr id="125" name="Прямоугольник 124">
              <a:extLst>
                <a:ext uri="{FF2B5EF4-FFF2-40B4-BE49-F238E27FC236}">
                  <a16:creationId xmlns:a16="http://schemas.microsoft.com/office/drawing/2014/main" id="{69438AF5-184E-F348-9A67-D5F822BBE811}"/>
                </a:ext>
              </a:extLst>
            </p:cNvPr>
            <p:cNvSpPr/>
            <p:nvPr/>
          </p:nvSpPr>
          <p:spPr>
            <a:xfrm>
              <a:off x="5615385" y="1948911"/>
              <a:ext cx="6190189" cy="4100946"/>
            </a:xfrm>
            <a:prstGeom prst="rect">
              <a:avLst/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Прямоугольник 125">
              <a:extLst>
                <a:ext uri="{FF2B5EF4-FFF2-40B4-BE49-F238E27FC236}">
                  <a16:creationId xmlns:a16="http://schemas.microsoft.com/office/drawing/2014/main" id="{B001A50E-391A-9544-BE2B-377B622C9319}"/>
                </a:ext>
              </a:extLst>
            </p:cNvPr>
            <p:cNvSpPr/>
            <p:nvPr/>
          </p:nvSpPr>
          <p:spPr>
            <a:xfrm>
              <a:off x="5444836" y="1814945"/>
              <a:ext cx="6276578" cy="4100946"/>
            </a:xfrm>
            <a:prstGeom prst="rect">
              <a:avLst/>
            </a:prstGeom>
            <a:solidFill>
              <a:srgbClr val="F4F8F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2" name="Прямоугольник 111">
            <a:extLst>
              <a:ext uri="{FF2B5EF4-FFF2-40B4-BE49-F238E27FC236}">
                <a16:creationId xmlns:a16="http://schemas.microsoft.com/office/drawing/2014/main" id="{29360212-4F8C-F040-91F7-8488EB826515}"/>
              </a:ext>
            </a:extLst>
          </p:cNvPr>
          <p:cNvSpPr/>
          <p:nvPr/>
        </p:nvSpPr>
        <p:spPr>
          <a:xfrm>
            <a:off x="11641138" y="0"/>
            <a:ext cx="550862" cy="6858000"/>
          </a:xfrm>
          <a:prstGeom prst="rect">
            <a:avLst/>
          </a:prstGeom>
          <a:solidFill>
            <a:srgbClr val="EE4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61715F4-E3CA-2C4E-8F0E-5D45F82AC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77412"/>
            <a:ext cx="1129068" cy="24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708BD27-3235-CF4F-8BC4-41A4593A6264}"/>
              </a:ext>
            </a:extLst>
          </p:cNvPr>
          <p:cNvCxnSpPr/>
          <p:nvPr/>
        </p:nvCxnSpPr>
        <p:spPr>
          <a:xfrm>
            <a:off x="5655212" y="6663397"/>
            <a:ext cx="5627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0660F6-B3C8-494E-9A4B-A5DEB3012D49}"/>
              </a:ext>
            </a:extLst>
          </p:cNvPr>
          <p:cNvSpPr txBox="1"/>
          <p:nvPr/>
        </p:nvSpPr>
        <p:spPr>
          <a:xfrm>
            <a:off x="6217920" y="6532592"/>
            <a:ext cx="59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АВИШ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B9AC9-D411-8844-BA6E-0E6BB6786CFA}"/>
              </a:ext>
            </a:extLst>
          </p:cNvPr>
          <p:cNvSpPr txBox="1"/>
          <p:nvPr/>
        </p:nvSpPr>
        <p:spPr>
          <a:xfrm>
            <a:off x="128083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9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F15FCC82-5396-D44C-A96C-98E84D43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1" y="860999"/>
            <a:ext cx="9644103" cy="5068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Анализ аналогов решения проблемы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971AD66-5B7F-E144-9DD0-1F69A48FD55C}"/>
              </a:ext>
            </a:extLst>
          </p:cNvPr>
          <p:cNvCxnSpPr>
            <a:cxnSpLocks/>
          </p:cNvCxnSpPr>
          <p:nvPr/>
        </p:nvCxnSpPr>
        <p:spPr>
          <a:xfrm>
            <a:off x="262896" y="2143420"/>
            <a:ext cx="0" cy="25711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54D2AB5-9F45-924F-A184-54530C1D2B70}"/>
              </a:ext>
            </a:extLst>
          </p:cNvPr>
          <p:cNvSpPr txBox="1"/>
          <p:nvPr/>
        </p:nvSpPr>
        <p:spPr>
          <a:xfrm>
            <a:off x="11757150" y="6532592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algn="ctr"/>
            <a:fld id="{9BA6C945-386A-C144-9F41-5DDBAAC07174}" type="slidenum">
              <a:rPr lang="ru-RU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9</a:t>
            </a:fld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655CC65F-FB4E-4A4A-B3B7-0960E9E776B3}"/>
              </a:ext>
            </a:extLst>
          </p:cNvPr>
          <p:cNvGrpSpPr/>
          <p:nvPr/>
        </p:nvGrpSpPr>
        <p:grpSpPr>
          <a:xfrm>
            <a:off x="9286272" y="806784"/>
            <a:ext cx="615326" cy="615326"/>
            <a:chOff x="10792224" y="4918039"/>
            <a:chExt cx="748145" cy="748145"/>
          </a:xfrm>
          <a:solidFill>
            <a:srgbClr val="A3F699"/>
          </a:solidFill>
        </p:grpSpPr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0AEE6330-5C29-B343-B288-2E34811AC143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2" name="Объект 5">
              <a:extLst>
                <a:ext uri="{FF2B5EF4-FFF2-40B4-BE49-F238E27FC236}">
                  <a16:creationId xmlns:a16="http://schemas.microsoft.com/office/drawing/2014/main" id="{D5CA77C2-B0E4-5749-8EE5-FEE32CE71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DC6A3663-8969-5E4A-9EF8-193711EB1D71}"/>
              </a:ext>
            </a:extLst>
          </p:cNvPr>
          <p:cNvGrpSpPr/>
          <p:nvPr/>
        </p:nvGrpSpPr>
        <p:grpSpPr>
          <a:xfrm>
            <a:off x="10792224" y="4918039"/>
            <a:ext cx="748145" cy="748145"/>
            <a:chOff x="10792224" y="4918039"/>
            <a:chExt cx="748145" cy="748145"/>
          </a:xfrm>
        </p:grpSpPr>
        <p:sp>
          <p:nvSpPr>
            <p:cNvPr id="105" name="Овал 104">
              <a:extLst>
                <a:ext uri="{FF2B5EF4-FFF2-40B4-BE49-F238E27FC236}">
                  <a16:creationId xmlns:a16="http://schemas.microsoft.com/office/drawing/2014/main" id="{3268C97F-CAA3-B841-9227-988018B73BED}"/>
                </a:ext>
              </a:extLst>
            </p:cNvPr>
            <p:cNvSpPr/>
            <p:nvPr/>
          </p:nvSpPr>
          <p:spPr>
            <a:xfrm>
              <a:off x="10792224" y="4918039"/>
              <a:ext cx="748145" cy="748145"/>
            </a:xfrm>
            <a:prstGeom prst="ellipse">
              <a:avLst/>
            </a:prstGeom>
            <a:solidFill>
              <a:srgbClr val="1B365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6" name="Объект 5">
              <a:extLst>
                <a:ext uri="{FF2B5EF4-FFF2-40B4-BE49-F238E27FC236}">
                  <a16:creationId xmlns:a16="http://schemas.microsoft.com/office/drawing/2014/main" id="{A75F1DB7-F235-A64F-9AC3-6E7C07053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60582" y="5086397"/>
              <a:ext cx="411428" cy="411428"/>
            </a:xfrm>
            <a:prstGeom prst="rect">
              <a:avLst/>
            </a:prstGeom>
          </p:spPr>
        </p:pic>
      </p:grp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279B1E3-9AD9-444C-8AED-5E0DAF478E8B}"/>
              </a:ext>
            </a:extLst>
          </p:cNvPr>
          <p:cNvSpPr/>
          <p:nvPr/>
        </p:nvSpPr>
        <p:spPr>
          <a:xfrm>
            <a:off x="933021" y="2181286"/>
            <a:ext cx="4858366" cy="35733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id="{07895C3A-C63F-AC40-ABF3-856600CB270B}"/>
              </a:ext>
            </a:extLst>
          </p:cNvPr>
          <p:cNvSpPr/>
          <p:nvPr/>
        </p:nvSpPr>
        <p:spPr>
          <a:xfrm>
            <a:off x="6054425" y="2177397"/>
            <a:ext cx="2403604" cy="18288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 </a:t>
            </a:r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год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точность </a:t>
            </a:r>
            <a:r>
              <a:rPr lang="ru-RU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60%</a:t>
            </a:r>
            <a:r>
              <a:rPr lang="ru-RU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8" name="Прямоугольник 107">
            <a:extLst>
              <a:ext uri="{FF2B5EF4-FFF2-40B4-BE49-F238E27FC236}">
                <a16:creationId xmlns:a16="http://schemas.microsoft.com/office/drawing/2014/main" id="{FA1308E1-DC62-E64F-9511-EB4FEB42B932}"/>
              </a:ext>
            </a:extLst>
          </p:cNvPr>
          <p:cNvSpPr/>
          <p:nvPr/>
        </p:nvSpPr>
        <p:spPr>
          <a:xfrm>
            <a:off x="8576394" y="2181288"/>
            <a:ext cx="2403604" cy="18288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D2843FB-2771-D34E-892E-887C2A906F84}"/>
              </a:ext>
            </a:extLst>
          </p:cNvPr>
          <p:cNvSpPr/>
          <p:nvPr/>
        </p:nvSpPr>
        <p:spPr>
          <a:xfrm>
            <a:off x="6289991" y="3906982"/>
            <a:ext cx="1905000" cy="525174"/>
          </a:xfrm>
          <a:prstGeom prst="rect">
            <a:avLst/>
          </a:prstGeom>
          <a:solidFill>
            <a:srgbClr val="EE4F4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KNN, DT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Прямоугольник 108">
            <a:extLst>
              <a:ext uri="{FF2B5EF4-FFF2-40B4-BE49-F238E27FC236}">
                <a16:creationId xmlns:a16="http://schemas.microsoft.com/office/drawing/2014/main" id="{0589DA7A-6F3A-F04A-9963-906FA6B54CBE}"/>
              </a:ext>
            </a:extLst>
          </p:cNvPr>
          <p:cNvSpPr/>
          <p:nvPr/>
        </p:nvSpPr>
        <p:spPr>
          <a:xfrm>
            <a:off x="8825696" y="3906982"/>
            <a:ext cx="1905000" cy="525174"/>
          </a:xfrm>
          <a:prstGeom prst="rect">
            <a:avLst/>
          </a:prstGeom>
          <a:solidFill>
            <a:srgbClr val="EE4F4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TCMH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Объект 2">
            <a:extLst>
              <a:ext uri="{FF2B5EF4-FFF2-40B4-BE49-F238E27FC236}">
                <a16:creationId xmlns:a16="http://schemas.microsoft.com/office/drawing/2014/main" id="{913A9349-1590-F64E-A886-7AA6B106EAC6}"/>
              </a:ext>
            </a:extLst>
          </p:cNvPr>
          <p:cNvSpPr txBox="1">
            <a:spLocks/>
          </p:cNvSpPr>
          <p:nvPr/>
        </p:nvSpPr>
        <p:spPr>
          <a:xfrm>
            <a:off x="1034705" y="2346242"/>
            <a:ext cx="4570570" cy="3319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Ядро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нашего проекта – нейронная сеть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TCMH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– уже была создана, обучена и протестирована.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Однако, практически она не использовалась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для нее не создавалось окружающей инфраструктуры.</a:t>
            </a:r>
          </a:p>
        </p:txBody>
      </p:sp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357C39B8-D74D-E04E-9878-94724941CD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7619"/>
          <a:stretch/>
        </p:blipFill>
        <p:spPr>
          <a:xfrm>
            <a:off x="10915356" y="250065"/>
            <a:ext cx="757592" cy="6811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E805A0-9A86-7044-B5A9-0CBC667763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4666" y="4510559"/>
            <a:ext cx="1461476" cy="14614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C753AF8-4ADF-C347-8E5D-9E984B48AF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7573" y="4487421"/>
            <a:ext cx="1461476" cy="14614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F261C8-03B6-CA4B-8F23-6E3EEB8332A7}"/>
              </a:ext>
            </a:extLst>
          </p:cNvPr>
          <p:cNvSpPr txBox="1"/>
          <p:nvPr/>
        </p:nvSpPr>
        <p:spPr>
          <a:xfrm>
            <a:off x="8601058" y="2623773"/>
            <a:ext cx="2403604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 </a:t>
            </a:r>
            <a:r>
              <a:rPr lang="ru-RU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год</a:t>
            </a: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точность  </a:t>
            </a: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ru-RU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0%</a:t>
            </a:r>
            <a:r>
              <a:rPr lang="ru-RU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04825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6519</TotalTime>
  <Words>513</Words>
  <Application>Microsoft Macintosh PowerPoint</Application>
  <PresentationFormat>Широкоэкранный</PresentationFormat>
  <Paragraphs>146</Paragraphs>
  <Slides>13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Calibri Light</vt:lpstr>
      <vt:lpstr>Calibri</vt:lpstr>
      <vt:lpstr>Arial</vt:lpstr>
      <vt:lpstr>Nunito</vt:lpstr>
      <vt:lpstr>Тема Office</vt:lpstr>
      <vt:lpstr>Презентация PowerPoint</vt:lpstr>
      <vt:lpstr>Дневник Поездок Жителя Москвы</vt:lpstr>
      <vt:lpstr>Описание кейса - проблемной ситуации </vt:lpstr>
      <vt:lpstr>Анализ корневых причин </vt:lpstr>
      <vt:lpstr>Презентация PowerPoint</vt:lpstr>
      <vt:lpstr>Образ результата проекта</vt:lpstr>
      <vt:lpstr>Схематизация деятельности TO BE</vt:lpstr>
      <vt:lpstr>Презентация PowerPoint</vt:lpstr>
      <vt:lpstr>Анализ аналогов решения проблемы</vt:lpstr>
      <vt:lpstr>Обобщение пользовательских требований</vt:lpstr>
      <vt:lpstr>Цель проекта:</vt:lpstr>
      <vt:lpstr>Этапы выполнения  проекта:</vt:lpstr>
      <vt:lpstr>Команда проекта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Валерия Радченко</dc:creator>
  <cp:lastModifiedBy>Microsoft Office User</cp:lastModifiedBy>
  <cp:revision>45</cp:revision>
  <dcterms:created xsi:type="dcterms:W3CDTF">2023-05-26T07:51:49Z</dcterms:created>
  <dcterms:modified xsi:type="dcterms:W3CDTF">2024-10-17T18:53:58Z</dcterms:modified>
</cp:coreProperties>
</file>